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58" r:id="rId3"/>
    <p:sldId id="287" r:id="rId4"/>
    <p:sldId id="260" r:id="rId5"/>
    <p:sldId id="274" r:id="rId6"/>
    <p:sldId id="282" r:id="rId7"/>
    <p:sldId id="276" r:id="rId8"/>
    <p:sldId id="285" r:id="rId9"/>
    <p:sldId id="286" r:id="rId10"/>
    <p:sldId id="288" r:id="rId11"/>
    <p:sldId id="265" r:id="rId12"/>
    <p:sldId id="266" r:id="rId13"/>
    <p:sldId id="289" r:id="rId14"/>
    <p:sldId id="270" r:id="rId15"/>
    <p:sldId id="293" r:id="rId16"/>
    <p:sldId id="281" r:id="rId17"/>
    <p:sldId id="271" r:id="rId18"/>
    <p:sldId id="290" r:id="rId19"/>
    <p:sldId id="273" r:id="rId20"/>
    <p:sldId id="264" r:id="rId21"/>
    <p:sldId id="278" r:id="rId22"/>
    <p:sldId id="280" r:id="rId23"/>
    <p:sldId id="279" r:id="rId24"/>
    <p:sldId id="26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44" autoAdjust="0"/>
    <p:restoredTop sz="96521" autoAdjust="0"/>
  </p:normalViewPr>
  <p:slideViewPr>
    <p:cSldViewPr snapToGrid="0">
      <p:cViewPr varScale="1">
        <p:scale>
          <a:sx n="77" d="100"/>
          <a:sy n="77" d="100"/>
        </p:scale>
        <p:origin x="8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E7994-398D-4016-93DF-358B02F9B9D1}" type="datetimeFigureOut">
              <a:rPr lang="en-US" smtClean="0"/>
              <a:t>11/02/18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4F85A-A942-47FC-8E2C-C55D9D73B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2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9503"/>
            <a:ext cx="7772400" cy="22987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4917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689004" y="3668257"/>
            <a:ext cx="77724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86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8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Hanchen Ye, State Key Laboratory of ASIC and System, </a:t>
            </a:r>
            <a:r>
              <a:rPr lang="en-US" dirty="0" err="1"/>
              <a:t>Fudan</a:t>
            </a:r>
            <a:r>
              <a:rPr lang="en-US" dirty="0"/>
              <a:t>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直接连接符 6"/>
          <p:cNvCxnSpPr/>
          <p:nvPr userDrawn="1"/>
        </p:nvCxnSpPr>
        <p:spPr>
          <a:xfrm flipV="1">
            <a:off x="631037" y="901017"/>
            <a:ext cx="7884316" cy="741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42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5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4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直接连接符 5"/>
          <p:cNvCxnSpPr/>
          <p:nvPr userDrawn="1"/>
        </p:nvCxnSpPr>
        <p:spPr>
          <a:xfrm flipV="1">
            <a:off x="631037" y="901017"/>
            <a:ext cx="7884316" cy="741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21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4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76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4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33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79940"/>
            <a:ext cx="7886700" cy="509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11/03/2018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Hanchen Ye, State Key Laboratory of ASIC and System, </a:t>
            </a:r>
            <a:r>
              <a:rPr lang="en-US" dirty="0" err="1"/>
              <a:t>Fudan</a:t>
            </a:r>
            <a:r>
              <a:rPr lang="en-US" dirty="0"/>
              <a:t>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5F081-5796-4966-A520-42796DE9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9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372883"/>
            <a:ext cx="7772400" cy="2298754"/>
          </a:xfrm>
        </p:spPr>
        <p:txBody>
          <a:bodyPr>
            <a:normAutofit/>
          </a:bodyPr>
          <a:lstStyle/>
          <a:p>
            <a:r>
              <a:rPr lang="en-US" sz="3600" dirty="0"/>
              <a:t>A Resource-Sharing &amp; Pipelined Design Scheme for Dynamic Deployment of CNNs on FPGAs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827506"/>
            <a:ext cx="6858000" cy="165576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800" i="1" dirty="0"/>
              <a:t>Hanchen Ye</a:t>
            </a:r>
            <a:r>
              <a:rPr lang="en-US" sz="1800" dirty="0"/>
              <a:t>, Gengsheng Chen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State Key Laboratory of ASIC and System, </a:t>
            </a:r>
            <a:r>
              <a:rPr lang="en-US" sz="1800" dirty="0" err="1"/>
              <a:t>Fudan</a:t>
            </a:r>
            <a:r>
              <a:rPr lang="en-US" sz="1800" dirty="0"/>
              <a:t> University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11/03/2018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</a:t>
            </a:fld>
            <a:endParaRPr 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5A80789-8887-4969-B5BF-3CBE3EFD8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354" y="387178"/>
            <a:ext cx="3524512" cy="82017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0057831-64B8-409B-8C10-807F8E16207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6" t="10951" r="5321" b="-2"/>
          <a:stretch/>
        </p:blipFill>
        <p:spPr>
          <a:xfrm>
            <a:off x="728858" y="357481"/>
            <a:ext cx="971913" cy="97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7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Resource-Sharing Pipeline</a:t>
            </a:r>
          </a:p>
          <a:p>
            <a:r>
              <a:rPr lang="en-US" dirty="0"/>
              <a:t>Hardware Design Architecture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VGG-16 Experiments and Analysis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Conclusion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9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Design Architecture (1)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41"/>
            <a:ext cx="7886700" cy="533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Top-Level Architecture</a:t>
            </a:r>
            <a:endParaRPr 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11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82" y="1824258"/>
            <a:ext cx="3684541" cy="2133983"/>
          </a:xfrm>
          <a:prstGeom prst="rect">
            <a:avLst/>
          </a:prstGeom>
        </p:spPr>
      </p:pic>
      <p:sp>
        <p:nvSpPr>
          <p:cNvPr id="14" name="圆角矩形 13"/>
          <p:cNvSpPr/>
          <p:nvPr/>
        </p:nvSpPr>
        <p:spPr>
          <a:xfrm>
            <a:off x="1958477" y="2700338"/>
            <a:ext cx="754863" cy="56205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文本框 17"/>
          <p:cNvSpPr txBox="1"/>
          <p:nvPr/>
        </p:nvSpPr>
        <p:spPr>
          <a:xfrm>
            <a:off x="419100" y="4238674"/>
            <a:ext cx="38195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Efficient data and control flow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MCU: Use MicroBlaze to control the process of RS-Pipeline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PRC: Use Partial Reconfiguration Controller to reconfigure PRBs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9642" y="1824258"/>
            <a:ext cx="3817938" cy="2183121"/>
          </a:xfrm>
          <a:prstGeom prst="rect">
            <a:avLst/>
          </a:prstGeom>
        </p:spPr>
      </p:pic>
      <p:sp>
        <p:nvSpPr>
          <p:cNvPr id="20" name="圆角矩形 19"/>
          <p:cNvSpPr/>
          <p:nvPr/>
        </p:nvSpPr>
        <p:spPr>
          <a:xfrm>
            <a:off x="6483522" y="2374345"/>
            <a:ext cx="510209" cy="497766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圆角矩形 14">
            <a:extLst>
              <a:ext uri="{FF2B5EF4-FFF2-40B4-BE49-F238E27FC236}">
                <a16:creationId xmlns:a16="http://schemas.microsoft.com/office/drawing/2014/main" id="{40AAD7A3-9ECE-4152-AFFA-66AA63DE59A9}"/>
              </a:ext>
            </a:extLst>
          </p:cNvPr>
          <p:cNvSpPr/>
          <p:nvPr/>
        </p:nvSpPr>
        <p:spPr>
          <a:xfrm>
            <a:off x="6483522" y="3069893"/>
            <a:ext cx="510209" cy="497766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A9A3D8F9-4926-4A38-A54E-B91F101EDF1B}"/>
              </a:ext>
            </a:extLst>
          </p:cNvPr>
          <p:cNvSpPr txBox="1"/>
          <p:nvPr/>
        </p:nvSpPr>
        <p:spPr>
          <a:xfrm>
            <a:off x="4801067" y="4238674"/>
            <a:ext cx="381793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Novel “Butterfly” memory structure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Even and odd PRBs load/save data from different DDR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Average memory occupation on each DDR to improve memory access efficiency</a:t>
            </a:r>
          </a:p>
        </p:txBody>
      </p:sp>
      <p:sp>
        <p:nvSpPr>
          <p:cNvPr id="23" name="圆角矩形 22"/>
          <p:cNvSpPr/>
          <p:nvPr/>
        </p:nvSpPr>
        <p:spPr>
          <a:xfrm>
            <a:off x="1958477" y="3274433"/>
            <a:ext cx="754863" cy="56205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8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4.44444E-6 0.0537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4.44444E-6 0.0537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uiExpand="1" build="p"/>
      <p:bldP spid="20" grpId="0" animBg="1"/>
      <p:bldP spid="20" grpId="1" animBg="1"/>
      <p:bldP spid="21" grpId="0" animBg="1"/>
      <p:bldP spid="21" grpId="1" animBg="1"/>
      <p:bldP spid="22" grpId="0" uiExpand="1" build="p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Design Architecture (2)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39"/>
            <a:ext cx="7886700" cy="533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Convolutional Layer Architecture (HLS)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12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534" y="1916064"/>
            <a:ext cx="5689495" cy="184697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b="25440"/>
          <a:stretch/>
        </p:blipFill>
        <p:spPr>
          <a:xfrm>
            <a:off x="1447974" y="4258076"/>
            <a:ext cx="6258726" cy="818749"/>
          </a:xfrm>
          <a:prstGeom prst="rect">
            <a:avLst/>
          </a:prstGeom>
        </p:spPr>
      </p:pic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03D6BA5F-0E39-4457-B8E0-92EA9767DB9A}"/>
              </a:ext>
            </a:extLst>
          </p:cNvPr>
          <p:cNvCxnSpPr>
            <a:cxnSpLocks/>
          </p:cNvCxnSpPr>
          <p:nvPr/>
        </p:nvCxnSpPr>
        <p:spPr>
          <a:xfrm>
            <a:off x="2517009" y="2935204"/>
            <a:ext cx="0" cy="12288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835902DD-B610-4AAB-9683-C3F3798D5C8E}"/>
              </a:ext>
            </a:extLst>
          </p:cNvPr>
          <p:cNvCxnSpPr>
            <a:cxnSpLocks/>
          </p:cNvCxnSpPr>
          <p:nvPr/>
        </p:nvCxnSpPr>
        <p:spPr>
          <a:xfrm>
            <a:off x="4572000" y="3480636"/>
            <a:ext cx="0" cy="6833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CD398591-05EA-4132-B706-67EF0A399FEC}"/>
              </a:ext>
            </a:extLst>
          </p:cNvPr>
          <p:cNvCxnSpPr>
            <a:cxnSpLocks/>
          </p:cNvCxnSpPr>
          <p:nvPr/>
        </p:nvCxnSpPr>
        <p:spPr>
          <a:xfrm>
            <a:off x="6647852" y="2935204"/>
            <a:ext cx="0" cy="12288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3D852DC3-2831-411D-A35D-F1F3330E78A2}"/>
              </a:ext>
            </a:extLst>
          </p:cNvPr>
          <p:cNvCxnSpPr>
            <a:cxnSpLocks/>
          </p:cNvCxnSpPr>
          <p:nvPr/>
        </p:nvCxnSpPr>
        <p:spPr>
          <a:xfrm flipH="1">
            <a:off x="2692470" y="2173204"/>
            <a:ext cx="989193" cy="19908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130973" y="5015034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1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185964" y="5015034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2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240955" y="5015034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3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058187" y="5571393"/>
            <a:ext cx="3027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Three steps work concurrently</a:t>
            </a:r>
          </a:p>
        </p:txBody>
      </p:sp>
    </p:spTree>
    <p:extLst>
      <p:ext uri="{BB962C8B-B14F-4D97-AF65-F5344CB8AC3E}">
        <p14:creationId xmlns:p14="http://schemas.microsoft.com/office/powerpoint/2010/main" val="83633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Resource-Sharing Pipeline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Hardware Design Architecture</a:t>
            </a:r>
          </a:p>
          <a:p>
            <a:r>
              <a:rPr lang="en-US" dirty="0"/>
              <a:t>VGG-16 Experiments and Analysis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Conclusion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51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VGG-16 Case Study (1)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40"/>
            <a:ext cx="7886700" cy="533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VGG-16 Pipeline </a:t>
            </a:r>
            <a:r>
              <a:rPr lang="en-US" altLang="zh-CN" sz="2400" dirty="0"/>
              <a:t>Design Scheme</a:t>
            </a:r>
            <a:endParaRPr 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14</a:t>
            </a:fld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723900" y="1889399"/>
            <a:ext cx="314325" cy="142530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CONV1-1</a:t>
            </a:r>
          </a:p>
        </p:txBody>
      </p:sp>
      <p:sp>
        <p:nvSpPr>
          <p:cNvPr id="10" name="矩形 9"/>
          <p:cNvSpPr/>
          <p:nvPr/>
        </p:nvSpPr>
        <p:spPr>
          <a:xfrm>
            <a:off x="1133475" y="1889399"/>
            <a:ext cx="314325" cy="142530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CONV1-2f</a:t>
            </a:r>
          </a:p>
        </p:txBody>
      </p:sp>
      <p:sp>
        <p:nvSpPr>
          <p:cNvPr id="11" name="矩形 10"/>
          <p:cNvSpPr/>
          <p:nvPr/>
        </p:nvSpPr>
        <p:spPr>
          <a:xfrm>
            <a:off x="1447800" y="1889399"/>
            <a:ext cx="314325" cy="142530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CONV1-2s</a:t>
            </a:r>
          </a:p>
        </p:txBody>
      </p:sp>
      <p:sp>
        <p:nvSpPr>
          <p:cNvPr id="12" name="矩形 11"/>
          <p:cNvSpPr/>
          <p:nvPr/>
        </p:nvSpPr>
        <p:spPr>
          <a:xfrm>
            <a:off x="2000250" y="1889399"/>
            <a:ext cx="314325" cy="142530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CONV2-1</a:t>
            </a:r>
          </a:p>
        </p:txBody>
      </p:sp>
      <p:sp>
        <p:nvSpPr>
          <p:cNvPr id="13" name="矩形 12"/>
          <p:cNvSpPr/>
          <p:nvPr/>
        </p:nvSpPr>
        <p:spPr>
          <a:xfrm>
            <a:off x="2409825" y="1889399"/>
            <a:ext cx="314325" cy="142530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CONV2-2f</a:t>
            </a:r>
          </a:p>
        </p:txBody>
      </p:sp>
      <p:sp>
        <p:nvSpPr>
          <p:cNvPr id="14" name="矩形 13"/>
          <p:cNvSpPr/>
          <p:nvPr/>
        </p:nvSpPr>
        <p:spPr>
          <a:xfrm>
            <a:off x="2724150" y="1889399"/>
            <a:ext cx="314325" cy="142530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CONV2-2s</a:t>
            </a:r>
          </a:p>
        </p:txBody>
      </p:sp>
      <p:sp>
        <p:nvSpPr>
          <p:cNvPr id="15" name="矩形 14"/>
          <p:cNvSpPr/>
          <p:nvPr/>
        </p:nvSpPr>
        <p:spPr>
          <a:xfrm>
            <a:off x="3276600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CONV3-1</a:t>
            </a:r>
          </a:p>
        </p:txBody>
      </p:sp>
      <p:sp>
        <p:nvSpPr>
          <p:cNvPr id="16" name="矩形 15"/>
          <p:cNvSpPr/>
          <p:nvPr/>
        </p:nvSpPr>
        <p:spPr>
          <a:xfrm>
            <a:off x="3686175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CONV3-2f</a:t>
            </a:r>
          </a:p>
        </p:txBody>
      </p:sp>
      <p:sp>
        <p:nvSpPr>
          <p:cNvPr id="17" name="矩形 16"/>
          <p:cNvSpPr/>
          <p:nvPr/>
        </p:nvSpPr>
        <p:spPr>
          <a:xfrm>
            <a:off x="4000500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CONV3-2s</a:t>
            </a:r>
          </a:p>
        </p:txBody>
      </p:sp>
      <p:sp>
        <p:nvSpPr>
          <p:cNvPr id="18" name="矩形 17"/>
          <p:cNvSpPr/>
          <p:nvPr/>
        </p:nvSpPr>
        <p:spPr>
          <a:xfrm>
            <a:off x="4410075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CONV3-3f</a:t>
            </a:r>
          </a:p>
        </p:txBody>
      </p:sp>
      <p:sp>
        <p:nvSpPr>
          <p:cNvPr id="19" name="矩形 18"/>
          <p:cNvSpPr/>
          <p:nvPr/>
        </p:nvSpPr>
        <p:spPr>
          <a:xfrm>
            <a:off x="4724400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CONV3-3s</a:t>
            </a:r>
          </a:p>
        </p:txBody>
      </p:sp>
      <p:sp>
        <p:nvSpPr>
          <p:cNvPr id="20" name="矩形 19"/>
          <p:cNvSpPr/>
          <p:nvPr/>
        </p:nvSpPr>
        <p:spPr>
          <a:xfrm>
            <a:off x="5276850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CONV4-1</a:t>
            </a:r>
          </a:p>
        </p:txBody>
      </p:sp>
      <p:sp>
        <p:nvSpPr>
          <p:cNvPr id="21" name="矩形 20"/>
          <p:cNvSpPr/>
          <p:nvPr/>
        </p:nvSpPr>
        <p:spPr>
          <a:xfrm>
            <a:off x="5686425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CONV4-2f</a:t>
            </a:r>
          </a:p>
        </p:txBody>
      </p:sp>
      <p:sp>
        <p:nvSpPr>
          <p:cNvPr id="23" name="矩形 22"/>
          <p:cNvSpPr/>
          <p:nvPr/>
        </p:nvSpPr>
        <p:spPr>
          <a:xfrm>
            <a:off x="6000750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CONV4-2s</a:t>
            </a:r>
          </a:p>
        </p:txBody>
      </p:sp>
      <p:sp>
        <p:nvSpPr>
          <p:cNvPr id="24" name="矩形 23"/>
          <p:cNvSpPr/>
          <p:nvPr/>
        </p:nvSpPr>
        <p:spPr>
          <a:xfrm>
            <a:off x="6410325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CONV4-3f</a:t>
            </a:r>
          </a:p>
        </p:txBody>
      </p:sp>
      <p:sp>
        <p:nvSpPr>
          <p:cNvPr id="25" name="矩形 24"/>
          <p:cNvSpPr/>
          <p:nvPr/>
        </p:nvSpPr>
        <p:spPr>
          <a:xfrm>
            <a:off x="6724650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CONV4-3s</a:t>
            </a:r>
          </a:p>
        </p:txBody>
      </p:sp>
      <p:sp>
        <p:nvSpPr>
          <p:cNvPr id="26" name="矩形 25"/>
          <p:cNvSpPr/>
          <p:nvPr/>
        </p:nvSpPr>
        <p:spPr>
          <a:xfrm>
            <a:off x="7277100" y="1889399"/>
            <a:ext cx="314325" cy="142530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CONV5-1</a:t>
            </a:r>
          </a:p>
        </p:txBody>
      </p:sp>
      <p:sp>
        <p:nvSpPr>
          <p:cNvPr id="27" name="矩形 26"/>
          <p:cNvSpPr/>
          <p:nvPr/>
        </p:nvSpPr>
        <p:spPr>
          <a:xfrm>
            <a:off x="7686675" y="1889399"/>
            <a:ext cx="314325" cy="142530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CONV5-2</a:t>
            </a:r>
          </a:p>
        </p:txBody>
      </p:sp>
      <p:sp>
        <p:nvSpPr>
          <p:cNvPr id="28" name="矩形 27"/>
          <p:cNvSpPr/>
          <p:nvPr/>
        </p:nvSpPr>
        <p:spPr>
          <a:xfrm>
            <a:off x="8096250" y="1889399"/>
            <a:ext cx="314325" cy="142530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CONV5-3</a:t>
            </a:r>
          </a:p>
        </p:txBody>
      </p:sp>
      <p:sp>
        <p:nvSpPr>
          <p:cNvPr id="29" name="矩形 28"/>
          <p:cNvSpPr/>
          <p:nvPr/>
        </p:nvSpPr>
        <p:spPr>
          <a:xfrm>
            <a:off x="1133475" y="1889399"/>
            <a:ext cx="628650" cy="142530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CONV1-2</a:t>
            </a:r>
          </a:p>
        </p:txBody>
      </p:sp>
      <p:sp>
        <p:nvSpPr>
          <p:cNvPr id="30" name="矩形 29"/>
          <p:cNvSpPr/>
          <p:nvPr/>
        </p:nvSpPr>
        <p:spPr>
          <a:xfrm>
            <a:off x="2409825" y="1889399"/>
            <a:ext cx="628650" cy="142530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CONV2-2</a:t>
            </a:r>
          </a:p>
        </p:txBody>
      </p:sp>
      <p:sp>
        <p:nvSpPr>
          <p:cNvPr id="31" name="矩形 30"/>
          <p:cNvSpPr/>
          <p:nvPr/>
        </p:nvSpPr>
        <p:spPr>
          <a:xfrm>
            <a:off x="3686175" y="1889398"/>
            <a:ext cx="628650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CONV3-2</a:t>
            </a:r>
          </a:p>
        </p:txBody>
      </p:sp>
      <p:sp>
        <p:nvSpPr>
          <p:cNvPr id="32" name="矩形 31"/>
          <p:cNvSpPr/>
          <p:nvPr/>
        </p:nvSpPr>
        <p:spPr>
          <a:xfrm>
            <a:off x="4410075" y="1889398"/>
            <a:ext cx="628650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CONV3-3</a:t>
            </a:r>
          </a:p>
        </p:txBody>
      </p:sp>
      <p:sp>
        <p:nvSpPr>
          <p:cNvPr id="33" name="矩形 32"/>
          <p:cNvSpPr/>
          <p:nvPr/>
        </p:nvSpPr>
        <p:spPr>
          <a:xfrm>
            <a:off x="5686425" y="1889397"/>
            <a:ext cx="628650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CONV4-2</a:t>
            </a:r>
          </a:p>
        </p:txBody>
      </p:sp>
      <p:sp>
        <p:nvSpPr>
          <p:cNvPr id="34" name="矩形 33"/>
          <p:cNvSpPr/>
          <p:nvPr/>
        </p:nvSpPr>
        <p:spPr>
          <a:xfrm>
            <a:off x="6410325" y="1889396"/>
            <a:ext cx="628650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CONV4-3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19837" y="3336522"/>
            <a:ext cx="855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CONV1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087350" y="3336522"/>
            <a:ext cx="855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CONV2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754912" y="3336522"/>
            <a:ext cx="855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CONV3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5776274" y="3342792"/>
            <a:ext cx="855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CONV4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7443836" y="3342792"/>
            <a:ext cx="855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CONV5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85774" y="3847742"/>
            <a:ext cx="80295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Pooling layers are combined into the last sub-CONV of each CONV in VGG-16.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CONV1-1 is very small, CONV1-1 is implemented in static logic.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Divide CONV1-2, 2-2, 3-2, 3-3, 4-2, 4-3 into two parts.</a:t>
            </a:r>
          </a:p>
        </p:txBody>
      </p:sp>
    </p:spTree>
    <p:extLst>
      <p:ext uri="{BB962C8B-B14F-4D97-AF65-F5344CB8AC3E}">
        <p14:creationId xmlns:p14="http://schemas.microsoft.com/office/powerpoint/2010/main" val="272927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8" grpId="0"/>
      <p:bldP spid="36" grpId="0"/>
      <p:bldP spid="37" grpId="0"/>
      <p:bldP spid="38" grpId="0"/>
      <p:bldP spid="39" grpId="0"/>
      <p:bldP spid="4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VGG-16 Case Study (1)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40"/>
            <a:ext cx="7886700" cy="533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VGG-16 Pipeline </a:t>
            </a:r>
            <a:r>
              <a:rPr lang="en-US" altLang="zh-CN" sz="2400" dirty="0"/>
              <a:t>Design Scheme</a:t>
            </a:r>
            <a:endParaRPr 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15</a:t>
            </a:fld>
            <a:endParaRPr lang="en-US"/>
          </a:p>
        </p:txBody>
      </p:sp>
      <p:sp>
        <p:nvSpPr>
          <p:cNvPr id="10" name="矩形 9"/>
          <p:cNvSpPr/>
          <p:nvPr/>
        </p:nvSpPr>
        <p:spPr>
          <a:xfrm>
            <a:off x="752475" y="1889399"/>
            <a:ext cx="314325" cy="142530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CONV1-2f</a:t>
            </a:r>
          </a:p>
        </p:txBody>
      </p:sp>
      <p:sp>
        <p:nvSpPr>
          <p:cNvPr id="11" name="矩形 10"/>
          <p:cNvSpPr/>
          <p:nvPr/>
        </p:nvSpPr>
        <p:spPr>
          <a:xfrm>
            <a:off x="1162050" y="1889399"/>
            <a:ext cx="314325" cy="142530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CONV1-2s</a:t>
            </a:r>
          </a:p>
        </p:txBody>
      </p:sp>
      <p:sp>
        <p:nvSpPr>
          <p:cNvPr id="12" name="矩形 11"/>
          <p:cNvSpPr/>
          <p:nvPr/>
        </p:nvSpPr>
        <p:spPr>
          <a:xfrm>
            <a:off x="1571625" y="1889399"/>
            <a:ext cx="314325" cy="142530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CONV2-1</a:t>
            </a:r>
          </a:p>
        </p:txBody>
      </p:sp>
      <p:sp>
        <p:nvSpPr>
          <p:cNvPr id="13" name="矩形 12"/>
          <p:cNvSpPr/>
          <p:nvPr/>
        </p:nvSpPr>
        <p:spPr>
          <a:xfrm>
            <a:off x="1981200" y="1889399"/>
            <a:ext cx="314325" cy="142530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CONV2-2f</a:t>
            </a:r>
          </a:p>
        </p:txBody>
      </p:sp>
      <p:sp>
        <p:nvSpPr>
          <p:cNvPr id="14" name="矩形 13"/>
          <p:cNvSpPr/>
          <p:nvPr/>
        </p:nvSpPr>
        <p:spPr>
          <a:xfrm>
            <a:off x="2390775" y="1889399"/>
            <a:ext cx="314325" cy="142530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CONV2-2s</a:t>
            </a:r>
          </a:p>
        </p:txBody>
      </p:sp>
      <p:sp>
        <p:nvSpPr>
          <p:cNvPr id="15" name="矩形 14"/>
          <p:cNvSpPr/>
          <p:nvPr/>
        </p:nvSpPr>
        <p:spPr>
          <a:xfrm>
            <a:off x="2800350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CONV3-1</a:t>
            </a:r>
          </a:p>
        </p:txBody>
      </p:sp>
      <p:sp>
        <p:nvSpPr>
          <p:cNvPr id="16" name="矩形 15"/>
          <p:cNvSpPr/>
          <p:nvPr/>
        </p:nvSpPr>
        <p:spPr>
          <a:xfrm>
            <a:off x="3400425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CONV3-2f</a:t>
            </a:r>
          </a:p>
        </p:txBody>
      </p:sp>
      <p:sp>
        <p:nvSpPr>
          <p:cNvPr id="17" name="矩形 16"/>
          <p:cNvSpPr/>
          <p:nvPr/>
        </p:nvSpPr>
        <p:spPr>
          <a:xfrm>
            <a:off x="3810000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CONV3-2s</a:t>
            </a:r>
          </a:p>
        </p:txBody>
      </p:sp>
      <p:sp>
        <p:nvSpPr>
          <p:cNvPr id="18" name="矩形 17"/>
          <p:cNvSpPr/>
          <p:nvPr/>
        </p:nvSpPr>
        <p:spPr>
          <a:xfrm>
            <a:off x="4219575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CONV3-3f</a:t>
            </a:r>
          </a:p>
        </p:txBody>
      </p:sp>
      <p:sp>
        <p:nvSpPr>
          <p:cNvPr id="19" name="矩形 18"/>
          <p:cNvSpPr/>
          <p:nvPr/>
        </p:nvSpPr>
        <p:spPr>
          <a:xfrm>
            <a:off x="4629150" y="1889399"/>
            <a:ext cx="314325" cy="14253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CONV3-3s</a:t>
            </a:r>
          </a:p>
        </p:txBody>
      </p:sp>
      <p:sp>
        <p:nvSpPr>
          <p:cNvPr id="20" name="矩形 19"/>
          <p:cNvSpPr/>
          <p:nvPr/>
        </p:nvSpPr>
        <p:spPr>
          <a:xfrm>
            <a:off x="5038725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CONV4-1</a:t>
            </a:r>
          </a:p>
        </p:txBody>
      </p:sp>
      <p:sp>
        <p:nvSpPr>
          <p:cNvPr id="21" name="矩形 20"/>
          <p:cNvSpPr/>
          <p:nvPr/>
        </p:nvSpPr>
        <p:spPr>
          <a:xfrm>
            <a:off x="5448300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CONV4-2f</a:t>
            </a:r>
          </a:p>
        </p:txBody>
      </p:sp>
      <p:sp>
        <p:nvSpPr>
          <p:cNvPr id="23" name="矩形 22"/>
          <p:cNvSpPr/>
          <p:nvPr/>
        </p:nvSpPr>
        <p:spPr>
          <a:xfrm>
            <a:off x="6048375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CONV4-2s</a:t>
            </a:r>
          </a:p>
        </p:txBody>
      </p:sp>
      <p:sp>
        <p:nvSpPr>
          <p:cNvPr id="24" name="矩形 23"/>
          <p:cNvSpPr/>
          <p:nvPr/>
        </p:nvSpPr>
        <p:spPr>
          <a:xfrm>
            <a:off x="6457950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CONV4-3f</a:t>
            </a:r>
          </a:p>
        </p:txBody>
      </p:sp>
      <p:sp>
        <p:nvSpPr>
          <p:cNvPr id="25" name="矩形 24"/>
          <p:cNvSpPr/>
          <p:nvPr/>
        </p:nvSpPr>
        <p:spPr>
          <a:xfrm>
            <a:off x="6867525" y="1889399"/>
            <a:ext cx="314325" cy="1425301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CONV4-3s</a:t>
            </a:r>
          </a:p>
        </p:txBody>
      </p:sp>
      <p:sp>
        <p:nvSpPr>
          <p:cNvPr id="26" name="矩形 25"/>
          <p:cNvSpPr/>
          <p:nvPr/>
        </p:nvSpPr>
        <p:spPr>
          <a:xfrm>
            <a:off x="7277100" y="1889399"/>
            <a:ext cx="314325" cy="142530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CONV5-1</a:t>
            </a:r>
          </a:p>
        </p:txBody>
      </p:sp>
      <p:sp>
        <p:nvSpPr>
          <p:cNvPr id="27" name="矩形 26"/>
          <p:cNvSpPr/>
          <p:nvPr/>
        </p:nvSpPr>
        <p:spPr>
          <a:xfrm>
            <a:off x="7686675" y="1889399"/>
            <a:ext cx="314325" cy="142530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CONV5-2</a:t>
            </a:r>
          </a:p>
        </p:txBody>
      </p:sp>
      <p:sp>
        <p:nvSpPr>
          <p:cNvPr id="28" name="矩形 27"/>
          <p:cNvSpPr/>
          <p:nvPr/>
        </p:nvSpPr>
        <p:spPr>
          <a:xfrm>
            <a:off x="8096250" y="1889399"/>
            <a:ext cx="314325" cy="142530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CONV5-3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85774" y="3847742"/>
            <a:ext cx="8029575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Pooling layers are combined into the last sub-CONV of each CONV in VGG-16.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CONV1-1 is very small, CONV1-1 is implemented in static logic.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Divide CONV1-2, 2-2, 3-2, 3-3, 4-2, 4-3 into two parts.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Divide all convolutional layers into </a:t>
            </a:r>
            <a:r>
              <a:rPr lang="en-US" b="1" dirty="0"/>
              <a:t>18 pipeline stages</a:t>
            </a:r>
            <a:r>
              <a:rPr lang="en-US" dirty="0"/>
              <a:t>.</a:t>
            </a:r>
          </a:p>
        </p:txBody>
      </p:sp>
      <p:sp>
        <p:nvSpPr>
          <p:cNvPr id="31" name="圆角矩形 30"/>
          <p:cNvSpPr/>
          <p:nvPr/>
        </p:nvSpPr>
        <p:spPr>
          <a:xfrm>
            <a:off x="666750" y="1799722"/>
            <a:ext cx="2538414" cy="1600704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圆角矩形 31"/>
          <p:cNvSpPr/>
          <p:nvPr/>
        </p:nvSpPr>
        <p:spPr>
          <a:xfrm>
            <a:off x="3315493" y="1794751"/>
            <a:ext cx="2538414" cy="1600704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圆角矩形 32"/>
          <p:cNvSpPr/>
          <p:nvPr/>
        </p:nvSpPr>
        <p:spPr>
          <a:xfrm>
            <a:off x="5968207" y="1794751"/>
            <a:ext cx="2538414" cy="1600704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文本框 33"/>
          <p:cNvSpPr txBox="1"/>
          <p:nvPr/>
        </p:nvSpPr>
        <p:spPr>
          <a:xfrm>
            <a:off x="485774" y="5247719"/>
            <a:ext cx="802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Use a </a:t>
            </a:r>
            <a:r>
              <a:rPr lang="en-US" b="1" dirty="0"/>
              <a:t>6-stages RS-Pipeline </a:t>
            </a:r>
            <a:r>
              <a:rPr lang="en-US" dirty="0"/>
              <a:t>to implement VGG-16 on FPGA.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508019" y="3404377"/>
            <a:ext cx="889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Group0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072623" y="3404377"/>
            <a:ext cx="889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Group1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6809476" y="3404377"/>
            <a:ext cx="889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Group2</a:t>
            </a:r>
          </a:p>
        </p:txBody>
      </p:sp>
    </p:spTree>
    <p:extLst>
      <p:ext uri="{BB962C8B-B14F-4D97-AF65-F5344CB8AC3E}">
        <p14:creationId xmlns:p14="http://schemas.microsoft.com/office/powerpoint/2010/main" val="183743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uiExpand="1" build="p"/>
      <p:bldP spid="35" grpId="0"/>
      <p:bldP spid="41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VGG-16 Case Study (2)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39"/>
            <a:ext cx="7886700" cy="53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VGG-16 Implementation Result on Xilinx VC709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16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67" y="1731819"/>
            <a:ext cx="1613656" cy="26781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256" y="1731819"/>
            <a:ext cx="1613656" cy="2678142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613850"/>
              </p:ext>
            </p:extLst>
          </p:nvPr>
        </p:nvGraphicFramePr>
        <p:xfrm>
          <a:off x="1303122" y="4724155"/>
          <a:ext cx="6526371" cy="136798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304705">
                  <a:extLst>
                    <a:ext uri="{9D8B030D-6E8A-4147-A177-3AD203B41FA5}">
                      <a16:colId xmlns:a16="http://schemas.microsoft.com/office/drawing/2014/main" val="4248688394"/>
                    </a:ext>
                  </a:extLst>
                </a:gridCol>
                <a:gridCol w="1304705">
                  <a:extLst>
                    <a:ext uri="{9D8B030D-6E8A-4147-A177-3AD203B41FA5}">
                      <a16:colId xmlns:a16="http://schemas.microsoft.com/office/drawing/2014/main" val="2365903603"/>
                    </a:ext>
                  </a:extLst>
                </a:gridCol>
                <a:gridCol w="1306128">
                  <a:extLst>
                    <a:ext uri="{9D8B030D-6E8A-4147-A177-3AD203B41FA5}">
                      <a16:colId xmlns:a16="http://schemas.microsoft.com/office/drawing/2014/main" val="635602329"/>
                    </a:ext>
                  </a:extLst>
                </a:gridCol>
                <a:gridCol w="1304705">
                  <a:extLst>
                    <a:ext uri="{9D8B030D-6E8A-4147-A177-3AD203B41FA5}">
                      <a16:colId xmlns:a16="http://schemas.microsoft.com/office/drawing/2014/main" val="710922421"/>
                    </a:ext>
                  </a:extLst>
                </a:gridCol>
                <a:gridCol w="1306128">
                  <a:extLst>
                    <a:ext uri="{9D8B030D-6E8A-4147-A177-3AD203B41FA5}">
                      <a16:colId xmlns:a16="http://schemas.microsoft.com/office/drawing/2014/main" val="301202952"/>
                    </a:ext>
                  </a:extLst>
                </a:gridCol>
              </a:tblGrid>
              <a:tr h="273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Resource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LUTs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Registers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BRAMs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DSPs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0803263"/>
                  </a:ext>
                </a:extLst>
              </a:tr>
              <a:tr h="273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Static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89786 (21%)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88305 (10%)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299 (20%)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36 (1%)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0641183"/>
                  </a:ext>
                </a:extLst>
              </a:tr>
              <a:tr h="273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Group0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297507 (69%)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144697 (17%)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1283 (87%)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1764 (49%)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9011423"/>
                  </a:ext>
                </a:extLst>
              </a:tr>
              <a:tr h="273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Group1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295269 (69%)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144391 (17%)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1283 (87%)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1764 (49%)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48597675"/>
                  </a:ext>
                </a:extLst>
              </a:tr>
              <a:tr h="273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Group2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300680 (70%)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150222 (17%)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1271 (86%)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1764 (49%)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5713651"/>
                  </a:ext>
                </a:extLst>
              </a:tr>
            </a:tbl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1771651" y="2050876"/>
            <a:ext cx="1241251" cy="369332"/>
            <a:chOff x="1787700" y="2098501"/>
            <a:chExt cx="1241251" cy="369332"/>
          </a:xfrm>
        </p:grpSpPr>
        <p:cxnSp>
          <p:nvCxnSpPr>
            <p:cNvPr id="11" name="直接箭头连接符 10"/>
            <p:cNvCxnSpPr>
              <a:cxnSpLocks/>
            </p:cNvCxnSpPr>
            <p:nvPr/>
          </p:nvCxnSpPr>
          <p:spPr>
            <a:xfrm flipH="1">
              <a:off x="2542674" y="2273642"/>
              <a:ext cx="486277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12"/>
            <p:cNvSpPr txBox="1"/>
            <p:nvPr/>
          </p:nvSpPr>
          <p:spPr>
            <a:xfrm>
              <a:off x="1787700" y="2098501"/>
              <a:ext cx="8186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 PRBs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891957" y="2681966"/>
            <a:ext cx="1120947" cy="646331"/>
            <a:chOff x="1908004" y="2729591"/>
            <a:chExt cx="1120947" cy="646331"/>
          </a:xfrm>
        </p:grpSpPr>
        <p:cxnSp>
          <p:nvCxnSpPr>
            <p:cNvPr id="12" name="直接箭头连接符 11"/>
            <p:cNvCxnSpPr>
              <a:cxnSpLocks/>
            </p:cNvCxnSpPr>
            <p:nvPr/>
          </p:nvCxnSpPr>
          <p:spPr>
            <a:xfrm flipH="1">
              <a:off x="2542672" y="3052118"/>
              <a:ext cx="486279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13"/>
            <p:cNvSpPr txBox="1"/>
            <p:nvPr/>
          </p:nvSpPr>
          <p:spPr>
            <a:xfrm>
              <a:off x="1908004" y="2729591"/>
              <a:ext cx="6983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Static Logic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026405" y="2205509"/>
            <a:ext cx="1369003" cy="646331"/>
            <a:chOff x="6042452" y="2253134"/>
            <a:chExt cx="1369003" cy="646331"/>
          </a:xfrm>
        </p:grpSpPr>
        <p:cxnSp>
          <p:nvCxnSpPr>
            <p:cNvPr id="15" name="直接箭头连接符 14"/>
            <p:cNvCxnSpPr>
              <a:cxnSpLocks/>
            </p:cNvCxnSpPr>
            <p:nvPr/>
          </p:nvCxnSpPr>
          <p:spPr>
            <a:xfrm>
              <a:off x="6042452" y="2578442"/>
              <a:ext cx="478662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 flipH="1">
              <a:off x="6468679" y="2253134"/>
              <a:ext cx="9427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Group3 Layout</a:t>
              </a:r>
            </a:p>
          </p:txBody>
        </p:sp>
      </p:grpSp>
      <p:sp>
        <p:nvSpPr>
          <p:cNvPr id="20" name="圆角矩形 13">
            <a:extLst>
              <a:ext uri="{FF2B5EF4-FFF2-40B4-BE49-F238E27FC236}">
                <a16:creationId xmlns:a16="http://schemas.microsoft.com/office/drawing/2014/main" id="{B3AE9B0F-40D7-4EDD-9253-5946C2D6F428}"/>
              </a:ext>
            </a:extLst>
          </p:cNvPr>
          <p:cNvSpPr/>
          <p:nvPr/>
        </p:nvSpPr>
        <p:spPr>
          <a:xfrm>
            <a:off x="1585827" y="5273458"/>
            <a:ext cx="712468" cy="818682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6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VGG-16 Case Study (3)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41"/>
            <a:ext cx="7886700" cy="533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Comparison with Previous Works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572785"/>
              </p:ext>
            </p:extLst>
          </p:nvPr>
        </p:nvGraphicFramePr>
        <p:xfrm>
          <a:off x="1285103" y="2024974"/>
          <a:ext cx="6573794" cy="351630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094677">
                  <a:extLst>
                    <a:ext uri="{9D8B030D-6E8A-4147-A177-3AD203B41FA5}">
                      <a16:colId xmlns:a16="http://schemas.microsoft.com/office/drawing/2014/main" val="2993740469"/>
                    </a:ext>
                  </a:extLst>
                </a:gridCol>
                <a:gridCol w="1096110">
                  <a:extLst>
                    <a:ext uri="{9D8B030D-6E8A-4147-A177-3AD203B41FA5}">
                      <a16:colId xmlns:a16="http://schemas.microsoft.com/office/drawing/2014/main" val="4079472182"/>
                    </a:ext>
                  </a:extLst>
                </a:gridCol>
                <a:gridCol w="1096110">
                  <a:extLst>
                    <a:ext uri="{9D8B030D-6E8A-4147-A177-3AD203B41FA5}">
                      <a16:colId xmlns:a16="http://schemas.microsoft.com/office/drawing/2014/main" val="3012835889"/>
                    </a:ext>
                  </a:extLst>
                </a:gridCol>
                <a:gridCol w="1094677">
                  <a:extLst>
                    <a:ext uri="{9D8B030D-6E8A-4147-A177-3AD203B41FA5}">
                      <a16:colId xmlns:a16="http://schemas.microsoft.com/office/drawing/2014/main" val="179087686"/>
                    </a:ext>
                  </a:extLst>
                </a:gridCol>
                <a:gridCol w="1096110">
                  <a:extLst>
                    <a:ext uri="{9D8B030D-6E8A-4147-A177-3AD203B41FA5}">
                      <a16:colId xmlns:a16="http://schemas.microsoft.com/office/drawing/2014/main" val="1541723003"/>
                    </a:ext>
                  </a:extLst>
                </a:gridCol>
                <a:gridCol w="1096110">
                  <a:extLst>
                    <a:ext uri="{9D8B030D-6E8A-4147-A177-3AD203B41FA5}">
                      <a16:colId xmlns:a16="http://schemas.microsoft.com/office/drawing/2014/main" val="3330609029"/>
                    </a:ext>
                  </a:extLst>
                </a:gridCol>
              </a:tblGrid>
              <a:tr h="40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FCCM</a:t>
                      </a:r>
                      <a:endParaRPr lang="en-US" sz="19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2017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FPGA</a:t>
                      </a:r>
                      <a:endParaRPr lang="en-US" sz="19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2017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FPGA</a:t>
                      </a:r>
                      <a:endParaRPr lang="en-US" sz="19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2016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ISLPED</a:t>
                      </a:r>
                      <a:endParaRPr lang="en-US" sz="19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2016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This Work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1367700789"/>
                  </a:ext>
                </a:extLst>
              </a:tr>
              <a:tr h="40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Platform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Xilinx ZCU102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Arria-10 GX 1150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Altera Stratix-V GSD8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Xilinx VC709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Xilinx VC709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3547261818"/>
                  </a:ext>
                </a:extLst>
              </a:tr>
              <a:tr h="26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DSPs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2520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1518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1963*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3600*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1764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658801801"/>
                  </a:ext>
                </a:extLst>
              </a:tr>
              <a:tr h="26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Freq (MHz)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200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150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120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150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100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3733796798"/>
                  </a:ext>
                </a:extLst>
              </a:tr>
              <a:tr h="26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Precision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16b fixed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8-16b fixed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8-16b fixed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16b fixed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16b fixed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3077334644"/>
                  </a:ext>
                </a:extLst>
              </a:tr>
              <a:tr h="40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Throughput (GOP/s)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2940.7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645.25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117.8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290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820.8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2088740410"/>
                  </a:ext>
                </a:extLst>
              </a:tr>
              <a:tr h="26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Latency (ms)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-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47.97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262.9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213.6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187.0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3792735292"/>
                  </a:ext>
                </a:extLst>
              </a:tr>
              <a:tr h="26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Power (W)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23.6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-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25.8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35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27.1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3867142607"/>
                  </a:ext>
                </a:extLst>
              </a:tr>
              <a:tr h="40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DSPs Efficiency (GOP/s/DSPs)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1.16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0.425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0.06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0.08</a:t>
                      </a:r>
                      <a:endParaRPr lang="en-US" sz="1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0.465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1684683158"/>
                  </a:ext>
                </a:extLst>
              </a:tr>
              <a:tr h="591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Energy Efficiency (GOP/s/W)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124.6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-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4.57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8.29</a:t>
                      </a:r>
                      <a:endParaRPr lang="en-US" sz="1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</a:rPr>
                        <a:t>30.29</a:t>
                      </a:r>
                      <a:endParaRPr lang="en-US" sz="1900" i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16896" marB="16896" anchor="ctr"/>
                </a:tc>
                <a:extLst>
                  <a:ext uri="{0D108BD9-81ED-4DB2-BD59-A6C34878D82A}">
                    <a16:rowId xmlns:a16="http://schemas.microsoft.com/office/drawing/2014/main" val="4069877179"/>
                  </a:ext>
                </a:extLst>
              </a:tr>
            </a:tbl>
          </a:graphicData>
        </a:graphic>
      </p:graphicFrame>
      <p:sp>
        <p:nvSpPr>
          <p:cNvPr id="8" name="圆角矩形 13">
            <a:extLst>
              <a:ext uri="{FF2B5EF4-FFF2-40B4-BE49-F238E27FC236}">
                <a16:creationId xmlns:a16="http://schemas.microsoft.com/office/drawing/2014/main" id="{C27EBA4A-C38E-46CE-A8A0-9B46EB0FF71F}"/>
              </a:ext>
            </a:extLst>
          </p:cNvPr>
          <p:cNvSpPr/>
          <p:nvPr/>
        </p:nvSpPr>
        <p:spPr>
          <a:xfrm>
            <a:off x="6955660" y="3657020"/>
            <a:ext cx="712468" cy="326257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圆角矩形 13">
            <a:extLst>
              <a:ext uri="{FF2B5EF4-FFF2-40B4-BE49-F238E27FC236}">
                <a16:creationId xmlns:a16="http://schemas.microsoft.com/office/drawing/2014/main" id="{5D2C173C-40B2-4E2A-B789-58D7F888EA99}"/>
              </a:ext>
            </a:extLst>
          </p:cNvPr>
          <p:cNvSpPr/>
          <p:nvPr/>
        </p:nvSpPr>
        <p:spPr>
          <a:xfrm>
            <a:off x="2562857" y="2019181"/>
            <a:ext cx="712468" cy="409341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圆角矩形 13">
            <a:extLst>
              <a:ext uri="{FF2B5EF4-FFF2-40B4-BE49-F238E27FC236}">
                <a16:creationId xmlns:a16="http://schemas.microsoft.com/office/drawing/2014/main" id="{A487279E-7079-4C6C-9082-E374EA0F78ED}"/>
              </a:ext>
            </a:extLst>
          </p:cNvPr>
          <p:cNvSpPr/>
          <p:nvPr/>
        </p:nvSpPr>
        <p:spPr>
          <a:xfrm>
            <a:off x="3654710" y="2019180"/>
            <a:ext cx="712468" cy="409341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5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44444E-6 L 0.00035 0.04769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Resource-Sharing Pipeline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Hardware Design Architecture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VGG-16 Experiments and Analysis</a:t>
            </a:r>
          </a:p>
          <a:p>
            <a:r>
              <a:rPr lang="en-US" dirty="0"/>
              <a:t>Conclusion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13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We propose a new design scheme for dynamic deployment of CNNs on FPGAs:</a:t>
            </a:r>
          </a:p>
          <a:p>
            <a:r>
              <a:rPr lang="en-US" sz="1800" b="1" dirty="0"/>
              <a:t>RS-pipeline:</a:t>
            </a:r>
            <a:r>
              <a:rPr lang="en-US" sz="1800" dirty="0"/>
              <a:t> allows for larger algorithms and lower latency compared with conventional pipeline.</a:t>
            </a:r>
          </a:p>
          <a:p>
            <a:r>
              <a:rPr lang="en-US" sz="1800" b="1" dirty="0"/>
              <a:t>Efficient FPGA hardware design: </a:t>
            </a:r>
            <a:r>
              <a:rPr lang="en-US" sz="1800" dirty="0"/>
              <a:t>efficient data and control flow, novel memory structure, scalable HLS implementation of Convolutional Layers.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We evaluate the new design scheme with VGG-16 CNN model on Xilinx VC709:</a:t>
            </a:r>
          </a:p>
          <a:p>
            <a:r>
              <a:rPr lang="en-US" sz="1800" dirty="0"/>
              <a:t>Divide VGG-16 into 18 pipeline stages.</a:t>
            </a:r>
          </a:p>
          <a:p>
            <a:r>
              <a:rPr lang="en-US" sz="1800" dirty="0"/>
              <a:t>Deploy VGG-16 with a 6-stages RS-Pipeline.</a:t>
            </a:r>
          </a:p>
          <a:p>
            <a:r>
              <a:rPr lang="en-US" sz="1800" dirty="0"/>
              <a:t>A latency of </a:t>
            </a:r>
            <a:r>
              <a:rPr lang="en-US" sz="1800" b="1" dirty="0"/>
              <a:t>187.0ms</a:t>
            </a:r>
            <a:r>
              <a:rPr lang="en-US" sz="1800" dirty="0"/>
              <a:t>, a throughput of </a:t>
            </a:r>
            <a:r>
              <a:rPr lang="en-US" sz="1800" b="1" dirty="0"/>
              <a:t>820.8GOP/s</a:t>
            </a:r>
            <a:r>
              <a:rPr lang="en-US" sz="1800" dirty="0"/>
              <a:t>, better than most of previous works.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Resource-Sharing Pipeline</a:t>
            </a:r>
          </a:p>
          <a:p>
            <a:r>
              <a:rPr lang="en-US" dirty="0"/>
              <a:t>Hardware Design Architecture</a:t>
            </a:r>
          </a:p>
          <a:p>
            <a:r>
              <a:rPr lang="en-US" dirty="0"/>
              <a:t>VGG-16 Experiments and Analysis</a:t>
            </a:r>
          </a:p>
          <a:p>
            <a:r>
              <a:rPr lang="en-US" dirty="0"/>
              <a:t>Conclusion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88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Thanks!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824126"/>
            <a:ext cx="6858000" cy="165576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800" i="1" dirty="0"/>
              <a:t>Hanchen Ye</a:t>
            </a:r>
            <a:r>
              <a:rPr lang="en-US" sz="1800" dirty="0"/>
              <a:t>, Gengsheng Chen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State Key Laboratory of ASIC and System, </a:t>
            </a:r>
            <a:r>
              <a:rPr lang="en-US" sz="1800" dirty="0" err="1"/>
              <a:t>Fudan</a:t>
            </a:r>
            <a:r>
              <a:rPr lang="en-US" sz="1800" dirty="0"/>
              <a:t> University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11/03/2018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05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Design Architecture (3)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39"/>
            <a:ext cx="7886700" cy="527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Convolutional Layer Architecture (HLS)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21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534" y="2173239"/>
            <a:ext cx="5689495" cy="184697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974" y="4515251"/>
            <a:ext cx="6258726" cy="1098109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4E524AD0-6648-4B3E-B002-86791486248D}"/>
              </a:ext>
            </a:extLst>
          </p:cNvPr>
          <p:cNvSpPr txBox="1"/>
          <p:nvPr/>
        </p:nvSpPr>
        <p:spPr>
          <a:xfrm>
            <a:off x="684797" y="2773559"/>
            <a:ext cx="954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Double Buffer</a:t>
            </a:r>
          </a:p>
        </p:txBody>
      </p:sp>
      <p:sp>
        <p:nvSpPr>
          <p:cNvPr id="13" name="圆角矩形 13">
            <a:extLst>
              <a:ext uri="{FF2B5EF4-FFF2-40B4-BE49-F238E27FC236}">
                <a16:creationId xmlns:a16="http://schemas.microsoft.com/office/drawing/2014/main" id="{475BDB39-1B87-441D-BDB2-B9D6712A6EDF}"/>
              </a:ext>
            </a:extLst>
          </p:cNvPr>
          <p:cNvSpPr/>
          <p:nvPr/>
        </p:nvSpPr>
        <p:spPr>
          <a:xfrm>
            <a:off x="2588196" y="2598821"/>
            <a:ext cx="788667" cy="1018674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圆角矩形 13">
            <a:extLst>
              <a:ext uri="{FF2B5EF4-FFF2-40B4-BE49-F238E27FC236}">
                <a16:creationId xmlns:a16="http://schemas.microsoft.com/office/drawing/2014/main" id="{AD591BF9-8D93-4C00-B7E6-A38D5709E8CE}"/>
              </a:ext>
            </a:extLst>
          </p:cNvPr>
          <p:cNvSpPr/>
          <p:nvPr/>
        </p:nvSpPr>
        <p:spPr>
          <a:xfrm>
            <a:off x="3753852" y="2102425"/>
            <a:ext cx="2061410" cy="504417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圆角矩形 13">
            <a:extLst>
              <a:ext uri="{FF2B5EF4-FFF2-40B4-BE49-F238E27FC236}">
                <a16:creationId xmlns:a16="http://schemas.microsoft.com/office/drawing/2014/main" id="{C584A678-DC0A-4CAC-8ED0-072368FBB065}"/>
              </a:ext>
            </a:extLst>
          </p:cNvPr>
          <p:cNvSpPr/>
          <p:nvPr/>
        </p:nvSpPr>
        <p:spPr>
          <a:xfrm>
            <a:off x="5775160" y="2598840"/>
            <a:ext cx="788667" cy="1018674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8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Design Architecture (3)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39"/>
            <a:ext cx="7886700" cy="527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Convolutional Layer Architecture (HLS)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22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534" y="2173239"/>
            <a:ext cx="5689495" cy="184697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974" y="4515251"/>
            <a:ext cx="6258726" cy="10981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03DA3EC-AFEF-4593-BF6F-902D482A0EB7}"/>
                  </a:ext>
                </a:extLst>
              </p:cNvPr>
              <p:cNvSpPr txBox="1"/>
              <p:nvPr/>
            </p:nvSpPr>
            <p:spPr>
              <a:xfrm>
                <a:off x="477694" y="2773559"/>
                <a:ext cx="12482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Parallelism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03DA3EC-AFEF-4593-BF6F-902D482A0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94" y="2773559"/>
                <a:ext cx="1248277" cy="646331"/>
              </a:xfrm>
              <a:prstGeom prst="rect">
                <a:avLst/>
              </a:prstGeom>
              <a:blipFill>
                <a:blip r:embed="rId4"/>
                <a:stretch>
                  <a:fillRect l="-1951" t="-5660" r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圆角矩形 13">
            <a:extLst>
              <a:ext uri="{FF2B5EF4-FFF2-40B4-BE49-F238E27FC236}">
                <a16:creationId xmlns:a16="http://schemas.microsoft.com/office/drawing/2014/main" id="{8E632F76-AF9E-4E09-86F8-BEF8E4E61758}"/>
              </a:ext>
            </a:extLst>
          </p:cNvPr>
          <p:cNvSpPr/>
          <p:nvPr/>
        </p:nvSpPr>
        <p:spPr>
          <a:xfrm>
            <a:off x="3342176" y="2964939"/>
            <a:ext cx="355530" cy="291608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圆角矩形 13">
            <a:extLst>
              <a:ext uri="{FF2B5EF4-FFF2-40B4-BE49-F238E27FC236}">
                <a16:creationId xmlns:a16="http://schemas.microsoft.com/office/drawing/2014/main" id="{919E271B-A1DC-4F19-B6ED-E1FD6835A07C}"/>
              </a:ext>
            </a:extLst>
          </p:cNvPr>
          <p:cNvSpPr/>
          <p:nvPr/>
        </p:nvSpPr>
        <p:spPr>
          <a:xfrm>
            <a:off x="4612105" y="3677628"/>
            <a:ext cx="355530" cy="291608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Design Architecture (3)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41"/>
            <a:ext cx="7886700" cy="533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Winograd Convolution PE Architecture (HLS)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23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928" y="1906617"/>
            <a:ext cx="8024144" cy="2831452"/>
          </a:xfrm>
          <a:prstGeom prst="rect">
            <a:avLst/>
          </a:prstGeom>
        </p:spPr>
      </p:pic>
      <p:sp>
        <p:nvSpPr>
          <p:cNvPr id="8" name="圆角矩形 13">
            <a:extLst>
              <a:ext uri="{FF2B5EF4-FFF2-40B4-BE49-F238E27FC236}">
                <a16:creationId xmlns:a16="http://schemas.microsoft.com/office/drawing/2014/main" id="{4A0B78BA-F054-43CD-80C8-C2553602973E}"/>
              </a:ext>
            </a:extLst>
          </p:cNvPr>
          <p:cNvSpPr/>
          <p:nvPr/>
        </p:nvSpPr>
        <p:spPr>
          <a:xfrm>
            <a:off x="1673796" y="2276483"/>
            <a:ext cx="788667" cy="715369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圆角矩形 13">
            <a:extLst>
              <a:ext uri="{FF2B5EF4-FFF2-40B4-BE49-F238E27FC236}">
                <a16:creationId xmlns:a16="http://schemas.microsoft.com/office/drawing/2014/main" id="{A4829743-C5B8-41C6-9B3A-E844D2F1E22B}"/>
              </a:ext>
            </a:extLst>
          </p:cNvPr>
          <p:cNvSpPr/>
          <p:nvPr/>
        </p:nvSpPr>
        <p:spPr>
          <a:xfrm>
            <a:off x="1569119" y="3423494"/>
            <a:ext cx="788667" cy="715369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21F45F4-4A13-4BAD-B6EB-252F50708882}"/>
                  </a:ext>
                </a:extLst>
              </p:cNvPr>
              <p:cNvSpPr txBox="1"/>
              <p:nvPr/>
            </p:nvSpPr>
            <p:spPr>
              <a:xfrm>
                <a:off x="689810" y="4999897"/>
                <a:ext cx="359343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are constant number matrix, so we use LUTs to do input, weight, result transform</a:t>
                </a: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21F45F4-4A13-4BAD-B6EB-252F507088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10" y="4999897"/>
                <a:ext cx="3593432" cy="923330"/>
              </a:xfrm>
              <a:prstGeom prst="rect">
                <a:avLst/>
              </a:prstGeom>
              <a:blipFill>
                <a:blip r:embed="rId3"/>
                <a:stretch>
                  <a:fillRect l="-1356" t="-3289" r="-2034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圆角矩形 13">
            <a:extLst>
              <a:ext uri="{FF2B5EF4-FFF2-40B4-BE49-F238E27FC236}">
                <a16:creationId xmlns:a16="http://schemas.microsoft.com/office/drawing/2014/main" id="{F80B252D-41B8-403B-8298-3FE0A47123D3}"/>
              </a:ext>
            </a:extLst>
          </p:cNvPr>
          <p:cNvSpPr/>
          <p:nvPr/>
        </p:nvSpPr>
        <p:spPr>
          <a:xfrm>
            <a:off x="5475775" y="2674272"/>
            <a:ext cx="852836" cy="887075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66AF38F7-68DA-4ADD-AFC6-0DEE6F9D8C07}"/>
              </a:ext>
            </a:extLst>
          </p:cNvPr>
          <p:cNvCxnSpPr>
            <a:cxnSpLocks/>
          </p:cNvCxnSpPr>
          <p:nvPr/>
        </p:nvCxnSpPr>
        <p:spPr>
          <a:xfrm>
            <a:off x="1955535" y="4211052"/>
            <a:ext cx="0" cy="7888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41B64EBE-BDA5-48D2-BD93-B29CE90B3964}"/>
              </a:ext>
            </a:extLst>
          </p:cNvPr>
          <p:cNvCxnSpPr>
            <a:cxnSpLocks/>
          </p:cNvCxnSpPr>
          <p:nvPr/>
        </p:nvCxnSpPr>
        <p:spPr>
          <a:xfrm flipH="1">
            <a:off x="2895600" y="3665621"/>
            <a:ext cx="3007895" cy="13342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71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Design Architecture (3)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41"/>
            <a:ext cx="7886700" cy="533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Winograd Convolution PE Architecture (HLS)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24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928" y="1906617"/>
            <a:ext cx="8024144" cy="28314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21F45F4-4A13-4BAD-B6EB-252F50708882}"/>
                  </a:ext>
                </a:extLst>
              </p:cNvPr>
              <p:cNvSpPr txBox="1"/>
              <p:nvPr/>
            </p:nvSpPr>
            <p:spPr>
              <a:xfrm>
                <a:off x="689810" y="4999897"/>
                <a:ext cx="359343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are constant number matrix, so we use LUTs to do input, weight, result transform</a:t>
                </a: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21F45F4-4A13-4BAD-B6EB-252F507088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10" y="4999897"/>
                <a:ext cx="3593432" cy="923330"/>
              </a:xfrm>
              <a:prstGeom prst="rect">
                <a:avLst/>
              </a:prstGeom>
              <a:blipFill>
                <a:blip r:embed="rId3"/>
                <a:stretch>
                  <a:fillRect l="-1356" t="-3289" r="-2034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圆角矩形 13">
            <a:extLst>
              <a:ext uri="{FF2B5EF4-FFF2-40B4-BE49-F238E27FC236}">
                <a16:creationId xmlns:a16="http://schemas.microsoft.com/office/drawing/2014/main" id="{A25D313C-6F06-409E-AEC7-2FC8CFDC3E49}"/>
              </a:ext>
            </a:extLst>
          </p:cNvPr>
          <p:cNvSpPr/>
          <p:nvPr/>
        </p:nvSpPr>
        <p:spPr>
          <a:xfrm>
            <a:off x="3634944" y="2259992"/>
            <a:ext cx="712468" cy="1127759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76550CE-0B40-4415-B9E5-34999D69EB46}"/>
              </a:ext>
            </a:extLst>
          </p:cNvPr>
          <p:cNvSpPr txBox="1"/>
          <p:nvPr/>
        </p:nvSpPr>
        <p:spPr>
          <a:xfrm>
            <a:off x="4700335" y="4999897"/>
            <a:ext cx="365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use DSPs to do EWMM, and DSPs utilization for each PEs is 36</a:t>
            </a: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A06CD39C-03E8-44FF-BA53-4D54C5EA1F93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3991178" y="3469105"/>
            <a:ext cx="2537958" cy="15307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39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Resource-Sharing Pipeline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Hardware Design Architecture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VGG-16 Experiments and Analysis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Conclusion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2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平行四边形 14"/>
          <p:cNvSpPr/>
          <p:nvPr/>
        </p:nvSpPr>
        <p:spPr>
          <a:xfrm>
            <a:off x="5096027" y="3307712"/>
            <a:ext cx="2183030" cy="1260388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190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平行四边形 13"/>
          <p:cNvSpPr/>
          <p:nvPr/>
        </p:nvSpPr>
        <p:spPr>
          <a:xfrm>
            <a:off x="5035067" y="3077053"/>
            <a:ext cx="2183030" cy="1260388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 w="1905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Resource-Sharing Pipeline (1)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40"/>
            <a:ext cx="7886700" cy="529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FPGA Dynamic Partial Reconfiguration (DPR) Technology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4</a:t>
            </a:fld>
            <a:endParaRPr lang="en-US"/>
          </a:p>
        </p:txBody>
      </p:sp>
      <p:sp>
        <p:nvSpPr>
          <p:cNvPr id="8" name="平行四边形 7"/>
          <p:cNvSpPr/>
          <p:nvPr/>
        </p:nvSpPr>
        <p:spPr>
          <a:xfrm>
            <a:off x="1626877" y="2541591"/>
            <a:ext cx="2793862" cy="2100648"/>
          </a:xfrm>
          <a:prstGeom prst="parallelogram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平行四边形 17"/>
          <p:cNvSpPr/>
          <p:nvPr/>
        </p:nvSpPr>
        <p:spPr>
          <a:xfrm>
            <a:off x="1993559" y="2731061"/>
            <a:ext cx="2183030" cy="1260388"/>
          </a:xfrm>
          <a:prstGeom prst="parallelogram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文本框 10"/>
          <p:cNvSpPr txBox="1"/>
          <p:nvPr/>
        </p:nvSpPr>
        <p:spPr>
          <a:xfrm>
            <a:off x="2221173" y="4231717"/>
            <a:ext cx="123290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Static Logic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353149" y="2945757"/>
            <a:ext cx="1463851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Partial Reconfigurable Block (PRB)</a:t>
            </a:r>
          </a:p>
        </p:txBody>
      </p:sp>
      <p:sp>
        <p:nvSpPr>
          <p:cNvPr id="13" name="平行四边形 12"/>
          <p:cNvSpPr/>
          <p:nvPr/>
        </p:nvSpPr>
        <p:spPr>
          <a:xfrm>
            <a:off x="4974107" y="2846394"/>
            <a:ext cx="2183030" cy="1260388"/>
          </a:xfrm>
          <a:prstGeom prst="parallelogram">
            <a:avLst/>
          </a:prstGeom>
          <a:solidFill>
            <a:schemeClr val="accent2">
              <a:lumMod val="60000"/>
              <a:lumOff val="40000"/>
            </a:schemeClr>
          </a:solidFill>
          <a:ln w="1905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grpSp>
        <p:nvGrpSpPr>
          <p:cNvPr id="20" name="组合 19"/>
          <p:cNvGrpSpPr/>
          <p:nvPr/>
        </p:nvGrpSpPr>
        <p:grpSpPr>
          <a:xfrm>
            <a:off x="4913147" y="2615735"/>
            <a:ext cx="2183030" cy="1260388"/>
            <a:chOff x="4913147" y="2759679"/>
            <a:chExt cx="2183030" cy="1260388"/>
          </a:xfrm>
        </p:grpSpPr>
        <p:sp>
          <p:nvSpPr>
            <p:cNvPr id="9" name="平行四边形 8"/>
            <p:cNvSpPr/>
            <p:nvPr/>
          </p:nvSpPr>
          <p:spPr>
            <a:xfrm>
              <a:off x="4913147" y="2759679"/>
              <a:ext cx="2183030" cy="1260388"/>
            </a:xfrm>
            <a:prstGeom prst="parallelogram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272736" y="3191728"/>
              <a:ext cx="1463851" cy="338554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PRB </a:t>
              </a:r>
              <a:r>
                <a:rPr lang="en-US" sz="1600" dirty="0" err="1"/>
                <a:t>Bitstreams</a:t>
              </a:r>
              <a:endParaRPr lang="en-US" sz="1600" dirty="0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2713770" y="2171472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FPGA Chip</a:t>
            </a:r>
          </a:p>
        </p:txBody>
      </p:sp>
    </p:spTree>
    <p:extLst>
      <p:ext uri="{BB962C8B-B14F-4D97-AF65-F5344CB8AC3E}">
        <p14:creationId xmlns:p14="http://schemas.microsoft.com/office/powerpoint/2010/main" val="114153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1626877" y="2541591"/>
            <a:ext cx="2793862" cy="2100648"/>
            <a:chOff x="1626877" y="2702011"/>
            <a:chExt cx="2793862" cy="2100648"/>
          </a:xfrm>
        </p:grpSpPr>
        <p:sp>
          <p:nvSpPr>
            <p:cNvPr id="18" name="平行四边形 17"/>
            <p:cNvSpPr/>
            <p:nvPr/>
          </p:nvSpPr>
          <p:spPr>
            <a:xfrm>
              <a:off x="1993559" y="2891481"/>
              <a:ext cx="2183030" cy="1260388"/>
            </a:xfrm>
            <a:prstGeom prst="parallelogram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8" name="平行四边形 7"/>
            <p:cNvSpPr/>
            <p:nvPr/>
          </p:nvSpPr>
          <p:spPr>
            <a:xfrm>
              <a:off x="1626877" y="2702011"/>
              <a:ext cx="2793862" cy="2100648"/>
            </a:xfrm>
            <a:prstGeom prst="parallelogram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221173" y="4392137"/>
              <a:ext cx="12329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Static Logic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353149" y="3106177"/>
              <a:ext cx="14638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Partial Reconfigurable Block (PRB)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993559" y="2731061"/>
            <a:ext cx="2183030" cy="1260388"/>
            <a:chOff x="4913147" y="2759679"/>
            <a:chExt cx="2183030" cy="1260388"/>
          </a:xfrm>
        </p:grpSpPr>
        <p:sp>
          <p:nvSpPr>
            <p:cNvPr id="9" name="平行四边形 8"/>
            <p:cNvSpPr/>
            <p:nvPr/>
          </p:nvSpPr>
          <p:spPr>
            <a:xfrm>
              <a:off x="4913147" y="2759679"/>
              <a:ext cx="2183030" cy="1260388"/>
            </a:xfrm>
            <a:prstGeom prst="parallelogram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272736" y="3191728"/>
              <a:ext cx="14638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Logic A</a:t>
              </a:r>
            </a:p>
          </p:txBody>
        </p:sp>
      </p:grpSp>
      <p:sp>
        <p:nvSpPr>
          <p:cNvPr id="15" name="平行四边形 14"/>
          <p:cNvSpPr/>
          <p:nvPr/>
        </p:nvSpPr>
        <p:spPr>
          <a:xfrm>
            <a:off x="5096027" y="3192380"/>
            <a:ext cx="2183030" cy="1260388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190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平行四边形 13"/>
          <p:cNvSpPr/>
          <p:nvPr/>
        </p:nvSpPr>
        <p:spPr>
          <a:xfrm>
            <a:off x="5035067" y="2961721"/>
            <a:ext cx="2183030" cy="1260388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 w="1905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5" name="文本框 24"/>
          <p:cNvSpPr txBox="1"/>
          <p:nvPr/>
        </p:nvSpPr>
        <p:spPr>
          <a:xfrm>
            <a:off x="5385692" y="3416241"/>
            <a:ext cx="14638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Logic C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Resource-Sharing Pipeline (1)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40"/>
            <a:ext cx="7886700" cy="533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FPGA Dynamic Partial Reconfiguration (DPR) Technology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5</a:t>
            </a:fld>
            <a:endParaRPr 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4974106" y="2731062"/>
            <a:ext cx="2183030" cy="1260388"/>
            <a:chOff x="4913147" y="2759679"/>
            <a:chExt cx="2183030" cy="1260388"/>
          </a:xfrm>
        </p:grpSpPr>
        <p:sp>
          <p:nvSpPr>
            <p:cNvPr id="23" name="平行四边形 22"/>
            <p:cNvSpPr/>
            <p:nvPr/>
          </p:nvSpPr>
          <p:spPr>
            <a:xfrm>
              <a:off x="4913147" y="2759679"/>
              <a:ext cx="2183030" cy="1260388"/>
            </a:xfrm>
            <a:prstGeom prst="parallelogram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272736" y="3191728"/>
              <a:ext cx="14638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Logic B</a:t>
              </a: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2A61002F-7E65-42B1-9B51-660F9E9E1A01}"/>
              </a:ext>
            </a:extLst>
          </p:cNvPr>
          <p:cNvSpPr txBox="1"/>
          <p:nvPr/>
        </p:nvSpPr>
        <p:spPr>
          <a:xfrm>
            <a:off x="2120194" y="5125026"/>
            <a:ext cx="490361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CN" dirty="0"/>
              <a:t>dynamically reconfigure the PRBs Logic</a:t>
            </a:r>
          </a:p>
          <a:p>
            <a:pPr algn="ctr">
              <a:spcAft>
                <a:spcPts val="600"/>
              </a:spcAft>
            </a:pPr>
            <a:r>
              <a:rPr lang="en-US" altLang="zh-CN" dirty="0"/>
              <a:t>while the other part of FPGA continue running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713770" y="2171472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FPGA Chip</a:t>
            </a:r>
          </a:p>
        </p:txBody>
      </p:sp>
      <p:sp>
        <p:nvSpPr>
          <p:cNvPr id="30" name="圆角矩形 29"/>
          <p:cNvSpPr/>
          <p:nvPr/>
        </p:nvSpPr>
        <p:spPr>
          <a:xfrm>
            <a:off x="2552519" y="3068755"/>
            <a:ext cx="1030941" cy="522944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圆角矩形 30"/>
          <p:cNvSpPr/>
          <p:nvPr/>
        </p:nvSpPr>
        <p:spPr>
          <a:xfrm>
            <a:off x="2190634" y="4158864"/>
            <a:ext cx="1279917" cy="522944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2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3.7037E-6 L -0.08767 -0.04329 C -0.1059 -0.05301 -0.13333 -0.05811 -0.1618 -0.05811 C -0.19427 -0.05811 -0.22031 -0.05301 -0.23854 -0.04329 L -0.32569 3.7037E-6 " pathEditMode="relative" rAng="0" ptsTypes="AAAAA">
                                      <p:cBhvr>
                                        <p:cTn id="6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67" y="-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45"/>
          <p:cNvSpPr/>
          <p:nvPr/>
        </p:nvSpPr>
        <p:spPr>
          <a:xfrm>
            <a:off x="510560" y="3217912"/>
            <a:ext cx="2487827" cy="5189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47" name="矩形 46"/>
          <p:cNvSpPr/>
          <p:nvPr/>
        </p:nvSpPr>
        <p:spPr>
          <a:xfrm>
            <a:off x="510560" y="3738754"/>
            <a:ext cx="2487827" cy="5189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48" name="矩形 47"/>
          <p:cNvSpPr/>
          <p:nvPr/>
        </p:nvSpPr>
        <p:spPr>
          <a:xfrm>
            <a:off x="510560" y="4257179"/>
            <a:ext cx="2487827" cy="5189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Resource-Sharing Pipeline (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40"/>
            <a:ext cx="7886700" cy="5189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Mechanism of RS-Pipeline (4-stages RS-Pipeline as example)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511404" y="2700236"/>
            <a:ext cx="2487827" cy="5189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Stage 0</a:t>
            </a:r>
          </a:p>
        </p:txBody>
      </p:sp>
      <p:sp>
        <p:nvSpPr>
          <p:cNvPr id="8" name="矩形 7"/>
          <p:cNvSpPr/>
          <p:nvPr/>
        </p:nvSpPr>
        <p:spPr>
          <a:xfrm>
            <a:off x="511402" y="3219865"/>
            <a:ext cx="2487827" cy="5189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Stage 1</a:t>
            </a:r>
          </a:p>
        </p:txBody>
      </p:sp>
      <p:sp>
        <p:nvSpPr>
          <p:cNvPr id="9" name="矩形 8"/>
          <p:cNvSpPr/>
          <p:nvPr/>
        </p:nvSpPr>
        <p:spPr>
          <a:xfrm>
            <a:off x="511403" y="3739000"/>
            <a:ext cx="2487827" cy="5189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Stage 2</a:t>
            </a:r>
          </a:p>
        </p:txBody>
      </p:sp>
      <p:sp>
        <p:nvSpPr>
          <p:cNvPr id="10" name="矩形 9"/>
          <p:cNvSpPr/>
          <p:nvPr/>
        </p:nvSpPr>
        <p:spPr>
          <a:xfrm>
            <a:off x="511403" y="4257985"/>
            <a:ext cx="2487827" cy="5189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Stage 3</a:t>
            </a:r>
          </a:p>
        </p:txBody>
      </p:sp>
      <p:sp>
        <p:nvSpPr>
          <p:cNvPr id="13" name="矩形 12"/>
          <p:cNvSpPr/>
          <p:nvPr/>
        </p:nvSpPr>
        <p:spPr>
          <a:xfrm>
            <a:off x="512242" y="2701056"/>
            <a:ext cx="2486145" cy="5158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Stage 4</a:t>
            </a:r>
          </a:p>
        </p:txBody>
      </p:sp>
      <p:sp>
        <p:nvSpPr>
          <p:cNvPr id="43" name="矩形 42"/>
          <p:cNvSpPr/>
          <p:nvPr/>
        </p:nvSpPr>
        <p:spPr>
          <a:xfrm>
            <a:off x="511401" y="2699735"/>
            <a:ext cx="2487827" cy="51898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Configuring Stage </a:t>
            </a:r>
            <a:r>
              <a:rPr lang="en-US" altLang="zh-CN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12241" y="3219782"/>
            <a:ext cx="2487827" cy="51843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Stage 5</a:t>
            </a:r>
          </a:p>
        </p:txBody>
      </p:sp>
      <p:sp>
        <p:nvSpPr>
          <p:cNvPr id="15" name="矩形 14"/>
          <p:cNvSpPr/>
          <p:nvPr/>
        </p:nvSpPr>
        <p:spPr>
          <a:xfrm>
            <a:off x="512240" y="3739667"/>
            <a:ext cx="2487827" cy="5189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Stage 6</a:t>
            </a:r>
          </a:p>
        </p:txBody>
      </p:sp>
      <p:sp>
        <p:nvSpPr>
          <p:cNvPr id="16" name="矩形 15"/>
          <p:cNvSpPr/>
          <p:nvPr/>
        </p:nvSpPr>
        <p:spPr>
          <a:xfrm>
            <a:off x="512239" y="4258766"/>
            <a:ext cx="2487827" cy="5189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Stage 7</a:t>
            </a:r>
          </a:p>
        </p:txBody>
      </p:sp>
      <p:sp>
        <p:nvSpPr>
          <p:cNvPr id="26" name="矩形 25"/>
          <p:cNvSpPr/>
          <p:nvPr/>
        </p:nvSpPr>
        <p:spPr>
          <a:xfrm>
            <a:off x="511406" y="3219947"/>
            <a:ext cx="2487827" cy="51898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Configuring Stage 1</a:t>
            </a:r>
          </a:p>
        </p:txBody>
      </p:sp>
      <p:sp>
        <p:nvSpPr>
          <p:cNvPr id="27" name="矩形 26"/>
          <p:cNvSpPr/>
          <p:nvPr/>
        </p:nvSpPr>
        <p:spPr>
          <a:xfrm>
            <a:off x="511406" y="3738197"/>
            <a:ext cx="2487827" cy="51898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Configuring Stage 2</a:t>
            </a:r>
          </a:p>
        </p:txBody>
      </p:sp>
      <p:sp>
        <p:nvSpPr>
          <p:cNvPr id="28" name="矩形 27"/>
          <p:cNvSpPr/>
          <p:nvPr/>
        </p:nvSpPr>
        <p:spPr>
          <a:xfrm>
            <a:off x="511402" y="4257985"/>
            <a:ext cx="2487827" cy="51898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Configuring Stage 3</a:t>
            </a:r>
          </a:p>
        </p:txBody>
      </p:sp>
      <p:sp>
        <p:nvSpPr>
          <p:cNvPr id="29" name="矩形 28"/>
          <p:cNvSpPr/>
          <p:nvPr/>
        </p:nvSpPr>
        <p:spPr>
          <a:xfrm>
            <a:off x="511408" y="2699800"/>
            <a:ext cx="2487827" cy="51898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Configuring Stage 4</a:t>
            </a:r>
          </a:p>
        </p:txBody>
      </p:sp>
      <p:sp>
        <p:nvSpPr>
          <p:cNvPr id="30" name="矩形 29"/>
          <p:cNvSpPr/>
          <p:nvPr/>
        </p:nvSpPr>
        <p:spPr>
          <a:xfrm>
            <a:off x="511408" y="3215016"/>
            <a:ext cx="2487827" cy="524488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Configuring Stage 5</a:t>
            </a:r>
          </a:p>
        </p:txBody>
      </p:sp>
      <p:sp>
        <p:nvSpPr>
          <p:cNvPr id="31" name="矩形 30"/>
          <p:cNvSpPr/>
          <p:nvPr/>
        </p:nvSpPr>
        <p:spPr>
          <a:xfrm>
            <a:off x="511402" y="3739100"/>
            <a:ext cx="2487827" cy="51898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Configuring Stage 6</a:t>
            </a:r>
          </a:p>
        </p:txBody>
      </p:sp>
      <p:sp>
        <p:nvSpPr>
          <p:cNvPr id="32" name="矩形 31"/>
          <p:cNvSpPr/>
          <p:nvPr/>
        </p:nvSpPr>
        <p:spPr>
          <a:xfrm>
            <a:off x="511401" y="4257180"/>
            <a:ext cx="2487827" cy="51898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Configuring Stage 7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994730" y="2776635"/>
            <a:ext cx="79047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Data 0</a:t>
            </a:r>
            <a:endParaRPr lang="en-US" dirty="0"/>
          </a:p>
        </p:txBody>
      </p:sp>
      <p:sp>
        <p:nvSpPr>
          <p:cNvPr id="38" name="文本框 37"/>
          <p:cNvSpPr txBox="1"/>
          <p:nvPr/>
        </p:nvSpPr>
        <p:spPr>
          <a:xfrm>
            <a:off x="1994729" y="2776635"/>
            <a:ext cx="79047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Data 1</a:t>
            </a:r>
            <a:endParaRPr 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1994728" y="2776635"/>
            <a:ext cx="79047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Data 2</a:t>
            </a:r>
            <a:endParaRPr lang="en-US" dirty="0"/>
          </a:p>
        </p:txBody>
      </p:sp>
      <p:sp>
        <p:nvSpPr>
          <p:cNvPr id="40" name="文本框 39"/>
          <p:cNvSpPr txBox="1"/>
          <p:nvPr/>
        </p:nvSpPr>
        <p:spPr>
          <a:xfrm>
            <a:off x="1994728" y="2776635"/>
            <a:ext cx="79047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Data 3</a:t>
            </a:r>
            <a:endParaRPr 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1994728" y="2776635"/>
            <a:ext cx="79047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Data 4</a:t>
            </a:r>
            <a:endParaRPr 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1994728" y="2776635"/>
            <a:ext cx="79047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Data 5</a:t>
            </a:r>
            <a:endParaRPr lang="en-US" dirty="0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2"/>
          <a:srcRect l="5856"/>
          <a:stretch/>
        </p:blipFill>
        <p:spPr>
          <a:xfrm>
            <a:off x="4043089" y="2068911"/>
            <a:ext cx="4705351" cy="1941102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3965006" y="4335008"/>
            <a:ext cx="4009222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dirty="0"/>
              <a:t>Features of 4-stage RS-Pipeline: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Always 3 data on FPGA.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Always 3 PRBs in computing status.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Always 1 PRB in reconfiguring status.</a:t>
            </a:r>
          </a:p>
        </p:txBody>
      </p:sp>
      <p:sp>
        <p:nvSpPr>
          <p:cNvPr id="37" name="圆角矩形 19">
            <a:extLst>
              <a:ext uri="{FF2B5EF4-FFF2-40B4-BE49-F238E27FC236}">
                <a16:creationId xmlns:a16="http://schemas.microsoft.com/office/drawing/2014/main" id="{BDA7C5DE-3E32-49CB-8030-4EEF6256E2BD}"/>
              </a:ext>
            </a:extLst>
          </p:cNvPr>
          <p:cNvSpPr/>
          <p:nvPr/>
        </p:nvSpPr>
        <p:spPr>
          <a:xfrm>
            <a:off x="4015208" y="2034628"/>
            <a:ext cx="367554" cy="882147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文本框 10"/>
          <p:cNvSpPr txBox="1"/>
          <p:nvPr/>
        </p:nvSpPr>
        <p:spPr>
          <a:xfrm>
            <a:off x="3249848" y="2025319"/>
            <a:ext cx="79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0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3249848" y="2286381"/>
            <a:ext cx="79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1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3249848" y="2538134"/>
            <a:ext cx="79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2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3249848" y="2799196"/>
            <a:ext cx="79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3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3249848" y="3060258"/>
            <a:ext cx="79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4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3249848" y="3312011"/>
            <a:ext cx="79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5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1174025" y="2313279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FPGA Chip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484784" y="2638405"/>
            <a:ext cx="513604" cy="2074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85000"/>
              </a:lnSpc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  <a:p>
            <a:pPr algn="ctr">
              <a:lnSpc>
                <a:spcPct val="185000"/>
              </a:lnSpc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  <a:p>
            <a:pPr algn="ctr">
              <a:lnSpc>
                <a:spcPct val="185000"/>
              </a:lnSpc>
            </a:pPr>
            <a:r>
              <a:rPr lang="en-US" b="1" dirty="0">
                <a:solidFill>
                  <a:srgbClr val="FF0000"/>
                </a:solidFill>
              </a:rPr>
              <a:t>3</a:t>
            </a:r>
          </a:p>
          <a:p>
            <a:pPr algn="ctr">
              <a:lnSpc>
                <a:spcPct val="185000"/>
              </a:lnSpc>
            </a:pPr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3996158" y="1879031"/>
            <a:ext cx="4304491" cy="646331"/>
            <a:chOff x="3996158" y="1829603"/>
            <a:chExt cx="4304491" cy="646331"/>
          </a:xfrm>
        </p:grpSpPr>
        <p:sp>
          <p:nvSpPr>
            <p:cNvPr id="53" name="圆角矩形 52"/>
            <p:cNvSpPr/>
            <p:nvPr/>
          </p:nvSpPr>
          <p:spPr>
            <a:xfrm>
              <a:off x="3996158" y="1969338"/>
              <a:ext cx="2207792" cy="385193"/>
            </a:xfrm>
            <a:prstGeom prst="roundRect">
              <a:avLst>
                <a:gd name="adj" fmla="val 8458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41321" y="1829603"/>
              <a:ext cx="17593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target algorithm </a:t>
              </a:r>
            </a:p>
            <a:p>
              <a:r>
                <a:rPr lang="en-US" dirty="0"/>
                <a:t>8 pipeline stages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442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763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6 L 0.02795 0.00024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7639 L -4.72222E-6 0.15093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27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7639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95 0.00024 L 0.05608 0.00024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15093 L -4.72222E-6 0.22778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7639 L -4.72222E-6 0.15093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27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7639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08 0.00024 L 0.08472 0.00024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22778 C 0.02935 0.21783 0.05869 0.2081 0.07483 0.18912 C 0.09115 0.16991 0.09705 0.13843 0.09705 0.1132 C 0.09723 0.08773 0.09132 0.05579 0.07518 0.03704 C 0.05903 0.01806 0.01685 0.00324 0.00018 -2.96296E-6 " pathEditMode="relative" rAng="0" ptsTypes="AAAAA">
                                      <p:cBhvr>
                                        <p:cTn id="95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-11389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15093 L -4.72222E-6 0.22778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7639 L -4.72222E-6 0.15093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27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72 0.00024 L 0.11302 0.00024 " pathEditMode="relative" rAng="0" ptsTypes="AA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7639 " pathEditMode="relative" rAng="0" ptsTypes="AA">
                                      <p:cBhvr>
                                        <p:cTn id="1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22778 C 0.02935 0.21783 0.05869 0.2081 0.07483 0.18912 C 0.09115 0.16991 0.09705 0.13843 0.09705 0.1132 C 0.09723 0.08773 0.09132 0.05579 0.07518 0.03704 C 0.05903 0.01806 0.01685 0.00324 0.00018 -2.96296E-6 " pathEditMode="relative" rAng="0" ptsTypes="AAAAA">
                                      <p:cBhvr>
                                        <p:cTn id="113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-11389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15093 L -4.72222E-6 0.22778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02 0.00024 L 0.1408 0.0007 " pathEditMode="relative" rAng="0" ptsTypes="AA">
                                      <p:cBhvr>
                                        <p:cTn id="1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7639 L -4.72222E-6 0.15093 " pathEditMode="relative" rAng="0" ptsTypes="AA">
                                      <p:cBhvr>
                                        <p:cTn id="1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27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7639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22778 C 0.02935 0.21783 0.05869 0.2081 0.07483 0.18912 C 0.09115 0.16991 0.09705 0.13843 0.09705 0.1132 C 0.09723 0.08773 0.09132 0.05579 0.07518 0.03704 C 0.05903 0.01806 0.01685 0.00324 0.00018 -2.96296E-6 " pathEditMode="relative" rAng="0" ptsTypes="AAAAA">
                                      <p:cBhvr>
                                        <p:cTn id="131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-11389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8 0.0007 L 0.16927 0.00024 " pathEditMode="relative" rAng="0" ptsTypes="AA">
                                      <p:cBhvr>
                                        <p:cTn id="1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15093 L -4.72222E-6 0.22778 " pathEditMode="relative" rAng="0" ptsTypes="AA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7639 L -4.72222E-6 0.15093 " pathEditMode="relative" rAng="0" ptsTypes="AA">
                                      <p:cBhvr>
                                        <p:cTn id="1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27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7639 " pathEditMode="relative" rAng="0" ptsTypes="AA">
                                      <p:cBhvr>
                                        <p:cTn id="1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27 0.00024 L 0.19774 0.00024 " pathEditMode="relative" rAng="0" ptsTypes="AA">
                                      <p:cBhvr>
                                        <p:cTn id="1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6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22778 L -4.72222E-6 0.2831 C -4.72222E-6 0.30787 0.00625 0.34005 0.01164 0.34005 L 0.02344 0.34005 " pathEditMode="relative" rAng="0" ptsTypes="AAAA">
                                      <p:cBhvr>
                                        <p:cTn id="159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" y="5602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15093 L -4.72222E-6 0.22778 " pathEditMode="relative" rAng="0" ptsTypes="AA">
                                      <p:cBhvr>
                                        <p:cTn id="1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7639 L -4.72222E-6 0.15093 " pathEditMode="relative" rAng="0" ptsTypes="AA">
                                      <p:cBhvr>
                                        <p:cTn id="1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27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4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74 0.00024 L 0.22639 0.0375 " pathEditMode="relative" rAng="0" ptsTypes="AA">
                                      <p:cBhvr>
                                        <p:cTn id="18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6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22778 L -4.72222E-6 0.2831 C -4.72222E-6 0.30787 -0.01892 0.34005 -0.03454 0.34005 L -0.06944 0.34005 " pathEditMode="relative" rAng="0" ptsTypes="AAAA">
                                      <p:cBhvr>
                                        <p:cTn id="186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2" y="5602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15093 L -4.72222E-6 0.22778 " pathEditMode="relative" rAng="0" ptsTypes="AA">
                                      <p:cBhvr>
                                        <p:cTn id="1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7639 " pathEditMode="relative" rAng="0" ptsTypes="AA">
                                      <p:cBhvr>
                                        <p:cTn id="19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2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639 0.0375 L 0.25486 0.07547 " pathEditMode="relative" rAng="0" ptsTypes="AA">
                                      <p:cBhvr>
                                        <p:cTn id="2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6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22778 L -4.72222E-6 0.2831 C -4.72222E-6 0.30787 -0.04496 0.34005 -0.08194 0.34005 L -0.16215 0.34005 " pathEditMode="relative" rAng="0" ptsTypes="AAAA">
                                      <p:cBhvr>
                                        <p:cTn id="213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5602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7639 L -4.72222E-6 0.15093 " pathEditMode="relative" rAng="0" ptsTypes="AA">
                                      <p:cBhvr>
                                        <p:cTn id="2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27"/>
                                    </p:animMotion>
                                  </p:childTnLst>
                                </p:cTn>
                              </p:par>
                              <p:par>
                                <p:cTn id="2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7639 " pathEditMode="relative" rAng="0" ptsTypes="AA">
                                      <p:cBhvr>
                                        <p:cTn id="2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  <p:par>
                                <p:cTn id="2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42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486 0.07547 L 0.28333 0.11436 " pathEditMode="relative" rAng="0" ptsTypes="AA">
                                      <p:cBhvr>
                                        <p:cTn id="2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3" grpId="1" animBg="1"/>
      <p:bldP spid="43" grpId="0" animBg="1"/>
      <p:bldP spid="4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3" grpId="2" animBg="1"/>
      <p:bldP spid="33" grpId="3" animBg="1"/>
      <p:bldP spid="33" grpId="4" animBg="1"/>
      <p:bldP spid="33" grpId="5" animBg="1"/>
      <p:bldP spid="33" grpId="6" animBg="1"/>
      <p:bldP spid="33" grpId="7" animBg="1"/>
      <p:bldP spid="33" grpId="8" animBg="1"/>
      <p:bldP spid="38" grpId="0" animBg="1"/>
      <p:bldP spid="38" grpId="1" animBg="1"/>
      <p:bldP spid="38" grpId="2" animBg="1"/>
      <p:bldP spid="38" grpId="3" animBg="1"/>
      <p:bldP spid="38" grpId="4" animBg="1"/>
      <p:bldP spid="38" grpId="5" animBg="1"/>
      <p:bldP spid="38" grpId="6" animBg="1"/>
      <p:bldP spid="38" grpId="7" animBg="1"/>
      <p:bldP spid="38" grpId="8" animBg="1"/>
      <p:bldP spid="39" grpId="0" animBg="1"/>
      <p:bldP spid="39" grpId="1" animBg="1"/>
      <p:bldP spid="39" grpId="2" animBg="1"/>
      <p:bldP spid="39" grpId="3" animBg="1"/>
      <p:bldP spid="39" grpId="4" animBg="1"/>
      <p:bldP spid="39" grpId="5" animBg="1"/>
      <p:bldP spid="39" grpId="6" animBg="1"/>
      <p:bldP spid="39" grpId="7" animBg="1"/>
      <p:bldP spid="39" grpId="8" animBg="1"/>
      <p:bldP spid="40" grpId="0" animBg="1"/>
      <p:bldP spid="40" grpId="1" animBg="1"/>
      <p:bldP spid="40" grpId="2" animBg="1"/>
      <p:bldP spid="41" grpId="0" animBg="1"/>
      <p:bldP spid="41" grpId="1" animBg="1"/>
      <p:bldP spid="44" grpId="0" animBg="1"/>
      <p:bldP spid="21" grpId="0" uiExpand="1" build="p"/>
      <p:bldP spid="37" grpId="0" animBg="1"/>
      <p:bldP spid="37" grpId="1" animBg="1"/>
      <p:bldP spid="37" grpId="2" animBg="1"/>
      <p:bldP spid="37" grpId="3" animBg="1"/>
      <p:bldP spid="37" grpId="4" animBg="1"/>
      <p:bldP spid="37" grpId="5" animBg="1"/>
      <p:bldP spid="37" grpId="6" animBg="1"/>
      <p:bldP spid="37" grpId="7" animBg="1"/>
      <p:bldP spid="37" grpId="8" animBg="1"/>
      <p:bldP spid="37" grpId="9" animBg="1"/>
      <p:bldP spid="37" grpId="10" animBg="1"/>
      <p:bldP spid="11" grpId="0"/>
      <p:bldP spid="11" grpId="1"/>
      <p:bldP spid="42" grpId="0"/>
      <p:bldP spid="42" grpId="1"/>
      <p:bldP spid="45" grpId="0"/>
      <p:bldP spid="45" grpId="1"/>
      <p:bldP spid="49" grpId="0"/>
      <p:bldP spid="50" grpId="0"/>
      <p:bldP spid="51" grpId="0"/>
      <p:bldP spid="12" grpId="0"/>
      <p:bldP spid="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Resource-Sharing Pipeline (</a:t>
            </a:r>
            <a:r>
              <a:rPr lang="en-US" altLang="zh-CN" dirty="0"/>
              <a:t>3</a:t>
            </a:r>
            <a:r>
              <a:rPr lang="en-US" dirty="0"/>
              <a:t>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39"/>
            <a:ext cx="7886700" cy="5335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Mechanism of RS-Pipeline (4-stages RS-Pipeline as example)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7</a:t>
            </a:fld>
            <a:endParaRPr 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1058212" y="2261966"/>
            <a:ext cx="6845915" cy="2142067"/>
            <a:chOff x="867707" y="3975828"/>
            <a:chExt cx="6845915" cy="2142067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/>
            <a:srcRect b="14760"/>
            <a:stretch/>
          </p:blipFill>
          <p:spPr>
            <a:xfrm>
              <a:off x="867707" y="3975828"/>
              <a:ext cx="6845915" cy="1851231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3673251" y="5748563"/>
              <a:ext cx="1234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RS-Pipeline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372550" y="2519021"/>
            <a:ext cx="3501053" cy="439270"/>
            <a:chOff x="1372550" y="2311103"/>
            <a:chExt cx="3501053" cy="439270"/>
          </a:xfrm>
        </p:grpSpPr>
        <p:sp>
          <p:nvSpPr>
            <p:cNvPr id="20" name="圆角矩形 19">
              <a:extLst>
                <a:ext uri="{FF2B5EF4-FFF2-40B4-BE49-F238E27FC236}">
                  <a16:creationId xmlns:a16="http://schemas.microsoft.com/office/drawing/2014/main" id="{7C70F110-6CBC-4E1D-920A-979D1D61E6F2}"/>
                </a:ext>
              </a:extLst>
            </p:cNvPr>
            <p:cNvSpPr/>
            <p:nvPr/>
          </p:nvSpPr>
          <p:spPr>
            <a:xfrm>
              <a:off x="1372550" y="2311103"/>
              <a:ext cx="427673" cy="439270"/>
            </a:xfrm>
            <a:prstGeom prst="roundRect">
              <a:avLst>
                <a:gd name="adj" fmla="val 8458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圆角矩形 20">
              <a:extLst>
                <a:ext uri="{FF2B5EF4-FFF2-40B4-BE49-F238E27FC236}">
                  <a16:creationId xmlns:a16="http://schemas.microsoft.com/office/drawing/2014/main" id="{7C70F110-6CBC-4E1D-920A-979D1D61E6F2}"/>
                </a:ext>
              </a:extLst>
            </p:cNvPr>
            <p:cNvSpPr/>
            <p:nvPr/>
          </p:nvSpPr>
          <p:spPr>
            <a:xfrm>
              <a:off x="4445930" y="2311103"/>
              <a:ext cx="427673" cy="439270"/>
            </a:xfrm>
            <a:prstGeom prst="roundRect">
              <a:avLst>
                <a:gd name="adj" fmla="val 8458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586386" y="2091307"/>
            <a:ext cx="3073380" cy="341318"/>
            <a:chOff x="1586386" y="1883389"/>
            <a:chExt cx="3073380" cy="341318"/>
          </a:xfrm>
        </p:grpSpPr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735B08A8-BDFD-4882-900A-FFFAC1EA95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86386" y="1883389"/>
              <a:ext cx="1201" cy="3413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>
              <a:extLst>
                <a:ext uri="{FF2B5EF4-FFF2-40B4-BE49-F238E27FC236}">
                  <a16:creationId xmlns:a16="http://schemas.microsoft.com/office/drawing/2014/main" id="{735B08A8-BDFD-4882-900A-FFFAC1EA95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58565" y="1883389"/>
              <a:ext cx="1201" cy="3413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文本框 23"/>
          <p:cNvSpPr txBox="1"/>
          <p:nvPr/>
        </p:nvSpPr>
        <p:spPr>
          <a:xfrm>
            <a:off x="2461422" y="4681825"/>
            <a:ext cx="4170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two</a:t>
            </a:r>
            <a:r>
              <a:rPr lang="en-US" dirty="0"/>
              <a:t> stages share </a:t>
            </a:r>
            <a:r>
              <a:rPr lang="en-US" altLang="zh-CN" dirty="0"/>
              <a:t>one</a:t>
            </a:r>
            <a:r>
              <a:rPr lang="en-US" dirty="0"/>
              <a:t> PRB at different time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279172" y="5189702"/>
            <a:ext cx="2403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Resource-Sharing</a:t>
            </a:r>
          </a:p>
        </p:txBody>
      </p:sp>
    </p:spTree>
    <p:extLst>
      <p:ext uri="{BB962C8B-B14F-4D97-AF65-F5344CB8AC3E}">
        <p14:creationId xmlns:p14="http://schemas.microsoft.com/office/powerpoint/2010/main" val="369090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0.08438 0.0449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224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7 L 0.08351 0.00023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38 0.0449 L 0.16806 0.0900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4" y="224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51 0.00023 L 0.16806 0.0013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06 0.09004 L 0.25226 0.13518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1" y="224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06 0.00139 L 0.25122 0.0002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9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Resource-Sharing Pipeline (4)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39"/>
            <a:ext cx="7886700" cy="533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Comparison between RS-Pipeline and normal pipeline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1058212" y="1547591"/>
            <a:ext cx="6845915" cy="2142067"/>
            <a:chOff x="867707" y="3975828"/>
            <a:chExt cx="6845915" cy="2142067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/>
            <a:srcRect b="14760"/>
            <a:stretch/>
          </p:blipFill>
          <p:spPr>
            <a:xfrm>
              <a:off x="867707" y="3975828"/>
              <a:ext cx="6845915" cy="1851231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3673251" y="5748563"/>
              <a:ext cx="1234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RS-Pipeline</a:t>
              </a:r>
            </a:p>
          </p:txBody>
        </p:sp>
      </p:grp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16797"/>
              </p:ext>
            </p:extLst>
          </p:nvPr>
        </p:nvGraphicFramePr>
        <p:xfrm>
          <a:off x="807928" y="3817079"/>
          <a:ext cx="4468922" cy="1483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70831">
                  <a:extLst>
                    <a:ext uri="{9D8B030D-6E8A-4147-A177-3AD203B41FA5}">
                      <a16:colId xmlns:a16="http://schemas.microsoft.com/office/drawing/2014/main" val="3120815783"/>
                    </a:ext>
                  </a:extLst>
                </a:gridCol>
                <a:gridCol w="935916">
                  <a:extLst>
                    <a:ext uri="{9D8B030D-6E8A-4147-A177-3AD203B41FA5}">
                      <a16:colId xmlns:a16="http://schemas.microsoft.com/office/drawing/2014/main" val="1142609788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1697889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RS-Pipeline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143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2R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28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Latency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0.5L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44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0.75P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515652"/>
                  </a:ext>
                </a:extLst>
              </a:tr>
            </a:tbl>
          </a:graphicData>
        </a:graphic>
      </p:graphicFrame>
      <p:grpSp>
        <p:nvGrpSpPr>
          <p:cNvPr id="19" name="组合 18"/>
          <p:cNvGrpSpPr/>
          <p:nvPr/>
        </p:nvGrpSpPr>
        <p:grpSpPr>
          <a:xfrm>
            <a:off x="5618625" y="3771224"/>
            <a:ext cx="2772900" cy="2137621"/>
            <a:chOff x="867707" y="1700551"/>
            <a:chExt cx="2772900" cy="2137621"/>
          </a:xfrm>
        </p:grpSpPr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3"/>
            <a:srcRect b="14841"/>
            <a:stretch/>
          </p:blipFill>
          <p:spPr>
            <a:xfrm>
              <a:off x="867707" y="1700551"/>
              <a:ext cx="2772900" cy="1849473"/>
            </a:xfrm>
            <a:prstGeom prst="rect">
              <a:avLst/>
            </a:prstGeom>
          </p:spPr>
        </p:pic>
        <p:sp>
          <p:nvSpPr>
            <p:cNvPr id="27" name="文本框 26"/>
            <p:cNvSpPr txBox="1"/>
            <p:nvPr/>
          </p:nvSpPr>
          <p:spPr>
            <a:xfrm>
              <a:off x="1410015" y="3468840"/>
              <a:ext cx="1688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 Pipeline</a:t>
              </a: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4117388" y="4189427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↑</a:t>
            </a:r>
            <a:r>
              <a:rPr lang="en-US" altLang="zh-CN" b="1" dirty="0">
                <a:solidFill>
                  <a:srgbClr val="FF0000"/>
                </a:solidFill>
              </a:rPr>
              <a:t>100%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117388" y="4561775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↓ </a:t>
            </a:r>
            <a:r>
              <a:rPr lang="en-US" altLang="zh-CN" b="1" dirty="0">
                <a:solidFill>
                  <a:srgbClr val="FF0000"/>
                </a:solidFill>
              </a:rPr>
              <a:t>50%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117387" y="4931107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↓ </a:t>
            </a:r>
            <a:r>
              <a:rPr lang="en-US" altLang="zh-CN" b="1" dirty="0">
                <a:solidFill>
                  <a:srgbClr val="FF0000"/>
                </a:solidFill>
              </a:rPr>
              <a:t>25%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58212" y="5458163"/>
            <a:ext cx="413222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altLang="zh-CN" dirty="0"/>
              <a:t>RS-Pipeline allows for </a:t>
            </a:r>
            <a:r>
              <a:rPr lang="en-US" altLang="zh-CN" b="1" dirty="0">
                <a:solidFill>
                  <a:srgbClr val="FF0000"/>
                </a:solidFill>
              </a:rPr>
              <a:t>larger algorithm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RS-Pipeline provides </a:t>
            </a:r>
            <a:r>
              <a:rPr lang="en-US" b="1" dirty="0">
                <a:solidFill>
                  <a:srgbClr val="FF0000"/>
                </a:solidFill>
              </a:rPr>
              <a:t>lower latency</a:t>
            </a:r>
          </a:p>
        </p:txBody>
      </p:sp>
    </p:spTree>
    <p:extLst>
      <p:ext uri="{BB962C8B-B14F-4D97-AF65-F5344CB8AC3E}">
        <p14:creationId xmlns:p14="http://schemas.microsoft.com/office/powerpoint/2010/main" val="74304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/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Resource-Sharing Pipeline (4)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79939"/>
            <a:ext cx="7886700" cy="533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Comparison between RS-Pipeline and normal pipeline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11/03/2018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Hanchen Ye, State Key Laboratory of ASIC and System, Fudan University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F081-5796-4966-A520-42796DE96F4B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1058212" y="1547591"/>
            <a:ext cx="6845915" cy="2142067"/>
            <a:chOff x="867707" y="3975828"/>
            <a:chExt cx="6845915" cy="2142067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/>
            <a:srcRect b="14760"/>
            <a:stretch/>
          </p:blipFill>
          <p:spPr>
            <a:xfrm>
              <a:off x="867707" y="3975828"/>
              <a:ext cx="6845915" cy="1851231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3673251" y="5748563"/>
              <a:ext cx="1234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RS-Pipeline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618625" y="3771224"/>
            <a:ext cx="2772900" cy="2137621"/>
            <a:chOff x="867707" y="1700551"/>
            <a:chExt cx="2772900" cy="2137621"/>
          </a:xfrm>
        </p:grpSpPr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3"/>
            <a:srcRect b="14841"/>
            <a:stretch/>
          </p:blipFill>
          <p:spPr>
            <a:xfrm>
              <a:off x="867707" y="1700551"/>
              <a:ext cx="2772900" cy="1849473"/>
            </a:xfrm>
            <a:prstGeom prst="rect">
              <a:avLst/>
            </a:prstGeom>
          </p:spPr>
        </p:pic>
        <p:sp>
          <p:nvSpPr>
            <p:cNvPr id="27" name="文本框 26"/>
            <p:cNvSpPr txBox="1"/>
            <p:nvPr/>
          </p:nvSpPr>
          <p:spPr>
            <a:xfrm>
              <a:off x="1410015" y="3468840"/>
              <a:ext cx="1688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 Pipeline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BB85AB9A-322B-403E-9620-DF17FEC6E640}"/>
              </a:ext>
            </a:extLst>
          </p:cNvPr>
          <p:cNvGrpSpPr/>
          <p:nvPr/>
        </p:nvGrpSpPr>
        <p:grpSpPr>
          <a:xfrm>
            <a:off x="1658513" y="3785683"/>
            <a:ext cx="3544843" cy="2142212"/>
            <a:chOff x="4687338" y="1700551"/>
            <a:chExt cx="3544843" cy="2142212"/>
          </a:xfrm>
        </p:grpSpPr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id="{0132CF46-4FFD-4795-B959-49B4F4C730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4841"/>
            <a:stretch/>
          </p:blipFill>
          <p:spPr>
            <a:xfrm>
              <a:off x="4687338" y="1700551"/>
              <a:ext cx="3544843" cy="1849473"/>
            </a:xfrm>
            <a:prstGeom prst="rect">
              <a:avLst/>
            </a:prstGeom>
          </p:spPr>
        </p:pic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76DF2C43-D2C7-4950-8F6C-CA739632EBB8}"/>
                </a:ext>
              </a:extLst>
            </p:cNvPr>
            <p:cNvSpPr txBox="1"/>
            <p:nvPr/>
          </p:nvSpPr>
          <p:spPr>
            <a:xfrm>
              <a:off x="5827809" y="3473431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 Pipeline</a:t>
              </a:r>
            </a:p>
          </p:txBody>
        </p: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802CE6CB-6C17-4060-B21B-7A6A7438B697}"/>
              </a:ext>
            </a:extLst>
          </p:cNvPr>
          <p:cNvSpPr txBox="1"/>
          <p:nvPr/>
        </p:nvSpPr>
        <p:spPr>
          <a:xfrm>
            <a:off x="636962" y="4387253"/>
            <a:ext cx="974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latency too long</a:t>
            </a:r>
          </a:p>
        </p:txBody>
      </p:sp>
      <p:sp>
        <p:nvSpPr>
          <p:cNvPr id="23" name="圆角矩形 22">
            <a:extLst>
              <a:ext uri="{FF2B5EF4-FFF2-40B4-BE49-F238E27FC236}">
                <a16:creationId xmlns:a16="http://schemas.microsoft.com/office/drawing/2014/main" id="{7C70F110-6CBC-4E1D-920A-979D1D61E6F2}"/>
              </a:ext>
            </a:extLst>
          </p:cNvPr>
          <p:cNvSpPr/>
          <p:nvPr/>
        </p:nvSpPr>
        <p:spPr>
          <a:xfrm>
            <a:off x="1372550" y="2109446"/>
            <a:ext cx="427673" cy="43927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圆角矩形 23">
            <a:extLst>
              <a:ext uri="{FF2B5EF4-FFF2-40B4-BE49-F238E27FC236}">
                <a16:creationId xmlns:a16="http://schemas.microsoft.com/office/drawing/2014/main" id="{7C70F110-6CBC-4E1D-920A-979D1D61E6F2}"/>
              </a:ext>
            </a:extLst>
          </p:cNvPr>
          <p:cNvSpPr/>
          <p:nvPr/>
        </p:nvSpPr>
        <p:spPr>
          <a:xfrm>
            <a:off x="2144075" y="2414246"/>
            <a:ext cx="427673" cy="43927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圆角矩形 24">
            <a:extLst>
              <a:ext uri="{FF2B5EF4-FFF2-40B4-BE49-F238E27FC236}">
                <a16:creationId xmlns:a16="http://schemas.microsoft.com/office/drawing/2014/main" id="{7C70F110-6CBC-4E1D-920A-979D1D61E6F2}"/>
              </a:ext>
            </a:extLst>
          </p:cNvPr>
          <p:cNvSpPr/>
          <p:nvPr/>
        </p:nvSpPr>
        <p:spPr>
          <a:xfrm>
            <a:off x="2906075" y="2728571"/>
            <a:ext cx="427673" cy="43927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圆角矩形 29">
            <a:extLst>
              <a:ext uri="{FF2B5EF4-FFF2-40B4-BE49-F238E27FC236}">
                <a16:creationId xmlns:a16="http://schemas.microsoft.com/office/drawing/2014/main" id="{7C70F110-6CBC-4E1D-920A-979D1D61E6F2}"/>
              </a:ext>
            </a:extLst>
          </p:cNvPr>
          <p:cNvSpPr/>
          <p:nvPr/>
        </p:nvSpPr>
        <p:spPr>
          <a:xfrm>
            <a:off x="3677600" y="1804646"/>
            <a:ext cx="427673" cy="43927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圆角矩形 30">
            <a:extLst>
              <a:ext uri="{FF2B5EF4-FFF2-40B4-BE49-F238E27FC236}">
                <a16:creationId xmlns:a16="http://schemas.microsoft.com/office/drawing/2014/main" id="{7C70F110-6CBC-4E1D-920A-979D1D61E6F2}"/>
              </a:ext>
            </a:extLst>
          </p:cNvPr>
          <p:cNvSpPr/>
          <p:nvPr/>
        </p:nvSpPr>
        <p:spPr>
          <a:xfrm>
            <a:off x="4449125" y="2109446"/>
            <a:ext cx="427673" cy="43927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圆角矩形 31">
            <a:extLst>
              <a:ext uri="{FF2B5EF4-FFF2-40B4-BE49-F238E27FC236}">
                <a16:creationId xmlns:a16="http://schemas.microsoft.com/office/drawing/2014/main" id="{7C70F110-6CBC-4E1D-920A-979D1D61E6F2}"/>
              </a:ext>
            </a:extLst>
          </p:cNvPr>
          <p:cNvSpPr/>
          <p:nvPr/>
        </p:nvSpPr>
        <p:spPr>
          <a:xfrm>
            <a:off x="5211125" y="2414246"/>
            <a:ext cx="427673" cy="43927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圆角矩形 32">
            <a:extLst>
              <a:ext uri="{FF2B5EF4-FFF2-40B4-BE49-F238E27FC236}">
                <a16:creationId xmlns:a16="http://schemas.microsoft.com/office/drawing/2014/main" id="{7C70F110-6CBC-4E1D-920A-979D1D61E6F2}"/>
              </a:ext>
            </a:extLst>
          </p:cNvPr>
          <p:cNvSpPr/>
          <p:nvPr/>
        </p:nvSpPr>
        <p:spPr>
          <a:xfrm>
            <a:off x="5982650" y="2719046"/>
            <a:ext cx="427673" cy="43927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圆角矩形 33">
            <a:extLst>
              <a:ext uri="{FF2B5EF4-FFF2-40B4-BE49-F238E27FC236}">
                <a16:creationId xmlns:a16="http://schemas.microsoft.com/office/drawing/2014/main" id="{7C70F110-6CBC-4E1D-920A-979D1D61E6F2}"/>
              </a:ext>
            </a:extLst>
          </p:cNvPr>
          <p:cNvSpPr/>
          <p:nvPr/>
        </p:nvSpPr>
        <p:spPr>
          <a:xfrm>
            <a:off x="6754175" y="1804646"/>
            <a:ext cx="427673" cy="43927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圆角矩形 34">
            <a:extLst>
              <a:ext uri="{FF2B5EF4-FFF2-40B4-BE49-F238E27FC236}">
                <a16:creationId xmlns:a16="http://schemas.microsoft.com/office/drawing/2014/main" id="{7C70F110-6CBC-4E1D-920A-979D1D61E6F2}"/>
              </a:ext>
            </a:extLst>
          </p:cNvPr>
          <p:cNvSpPr/>
          <p:nvPr/>
        </p:nvSpPr>
        <p:spPr>
          <a:xfrm>
            <a:off x="7516175" y="2109446"/>
            <a:ext cx="427673" cy="439270"/>
          </a:xfrm>
          <a:prstGeom prst="roundRect">
            <a:avLst>
              <a:gd name="adj" fmla="val 8458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0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4" grpId="0" animBg="1"/>
      <p:bldP spid="25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无衬线">
      <a:majorFont>
        <a:latin typeface="Calibri"/>
        <a:ea typeface="等线"/>
        <a:cs typeface=""/>
      </a:majorFont>
      <a:minorFont>
        <a:latin typeface="Calibri"/>
        <a:ea typeface="等线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3176</TotalTime>
  <Words>1410</Words>
  <Application>Microsoft Office PowerPoint</Application>
  <PresentationFormat>全屏显示(4:3)</PresentationFormat>
  <Paragraphs>392</Paragraphs>
  <Slides>24</Slides>
  <Notes>0</Notes>
  <HiddenSlides>5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1" baseType="lpstr">
      <vt:lpstr>宋体</vt:lpstr>
      <vt:lpstr>等线</vt:lpstr>
      <vt:lpstr>Arial</vt:lpstr>
      <vt:lpstr>Calibri</vt:lpstr>
      <vt:lpstr>Cambria Math</vt:lpstr>
      <vt:lpstr>Times New Roman</vt:lpstr>
      <vt:lpstr>Office 主题​​</vt:lpstr>
      <vt:lpstr>A Resource-Sharing &amp; Pipelined Design Scheme for Dynamic Deployment of CNNs on FPGAs</vt:lpstr>
      <vt:lpstr>Outline</vt:lpstr>
      <vt:lpstr>Outline</vt:lpstr>
      <vt:lpstr>Resource-Sharing Pipeline (1)</vt:lpstr>
      <vt:lpstr>Resource-Sharing Pipeline (1)</vt:lpstr>
      <vt:lpstr>Resource-Sharing Pipeline (2)</vt:lpstr>
      <vt:lpstr>Resource-Sharing Pipeline (3)</vt:lpstr>
      <vt:lpstr>Resource-Sharing Pipeline (4)</vt:lpstr>
      <vt:lpstr>Resource-Sharing Pipeline (4)</vt:lpstr>
      <vt:lpstr>Outline</vt:lpstr>
      <vt:lpstr>Hardware Design Architecture (1)</vt:lpstr>
      <vt:lpstr>Hardware Design Architecture (2)</vt:lpstr>
      <vt:lpstr>Outline</vt:lpstr>
      <vt:lpstr>VGG-16 Case Study (1)</vt:lpstr>
      <vt:lpstr>VGG-16 Case Study (1)</vt:lpstr>
      <vt:lpstr>VGG-16 Case Study (2)</vt:lpstr>
      <vt:lpstr>VGG-16 Case Study (3)</vt:lpstr>
      <vt:lpstr>Outline</vt:lpstr>
      <vt:lpstr>Conclusion</vt:lpstr>
      <vt:lpstr>Thanks!</vt:lpstr>
      <vt:lpstr>Hardware Design Architecture (3)</vt:lpstr>
      <vt:lpstr>Hardware Design Architecture (3)</vt:lpstr>
      <vt:lpstr>Hardware Design Architecture (3)</vt:lpstr>
      <vt:lpstr>Hardware Design Architecture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 leaf</dc:creator>
  <cp:lastModifiedBy>eric leaf</cp:lastModifiedBy>
  <cp:revision>123</cp:revision>
  <dcterms:created xsi:type="dcterms:W3CDTF">2018-10-14T04:43:27Z</dcterms:created>
  <dcterms:modified xsi:type="dcterms:W3CDTF">2018-11-02T15:07:28Z</dcterms:modified>
</cp:coreProperties>
</file>