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64" r:id="rId2"/>
  </p:sldMasterIdLst>
  <p:notesMasterIdLst>
    <p:notesMasterId r:id="rId32"/>
  </p:notesMasterIdLst>
  <p:handoutMasterIdLst>
    <p:handoutMasterId r:id="rId33"/>
  </p:handoutMasterIdLst>
  <p:sldIdLst>
    <p:sldId id="800" r:id="rId3"/>
    <p:sldId id="801" r:id="rId4"/>
    <p:sldId id="802" r:id="rId5"/>
    <p:sldId id="803" r:id="rId6"/>
    <p:sldId id="804" r:id="rId7"/>
    <p:sldId id="805" r:id="rId8"/>
    <p:sldId id="806" r:id="rId9"/>
    <p:sldId id="807" r:id="rId10"/>
    <p:sldId id="808" r:id="rId11"/>
    <p:sldId id="809" r:id="rId12"/>
    <p:sldId id="835" r:id="rId13"/>
    <p:sldId id="816" r:id="rId14"/>
    <p:sldId id="819" r:id="rId15"/>
    <p:sldId id="818" r:id="rId16"/>
    <p:sldId id="820" r:id="rId17"/>
    <p:sldId id="821" r:id="rId18"/>
    <p:sldId id="822" r:id="rId19"/>
    <p:sldId id="825" r:id="rId20"/>
    <p:sldId id="826" r:id="rId21"/>
    <p:sldId id="827" r:id="rId22"/>
    <p:sldId id="828" r:id="rId23"/>
    <p:sldId id="829" r:id="rId24"/>
    <p:sldId id="830" r:id="rId25"/>
    <p:sldId id="831" r:id="rId26"/>
    <p:sldId id="833" r:id="rId27"/>
    <p:sldId id="832" r:id="rId28"/>
    <p:sldId id="836" r:id="rId29"/>
    <p:sldId id="810" r:id="rId30"/>
    <p:sldId id="834" r:id="rId31"/>
  </p:sldIdLst>
  <p:sldSz cx="13817600" cy="7772400"/>
  <p:notesSz cx="6858000" cy="9144000"/>
  <p:defaultTextStyle>
    <a:defPPr>
      <a:defRPr lang="en-US"/>
    </a:defPPr>
    <a:lvl1pPr marL="0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115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228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34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458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557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4686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3802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291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A26"/>
    <a:srgbClr val="DE4D3A"/>
    <a:srgbClr val="142958"/>
    <a:srgbClr val="15274B"/>
    <a:srgbClr val="F16322"/>
    <a:srgbClr val="DDD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316" autoAdjust="0"/>
  </p:normalViewPr>
  <p:slideViewPr>
    <p:cSldViewPr snapToGrid="0" snapToObjects="1">
      <p:cViewPr varScale="1">
        <p:scale>
          <a:sx n="85" d="100"/>
          <a:sy n="85" d="100"/>
        </p:scale>
        <p:origin x="150" y="60"/>
      </p:cViewPr>
      <p:guideLst>
        <p:guide orient="horz" pos="2448"/>
        <p:guide pos="4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9064"/>
    </p:cViewPr>
  </p:sorterViewPr>
  <p:notesViewPr>
    <p:cSldViewPr snapToGrid="0" snapToObjects="1">
      <p:cViewPr varScale="1">
        <p:scale>
          <a:sx n="91" d="100"/>
          <a:sy n="91" d="100"/>
        </p:scale>
        <p:origin x="-4280" y="-3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rgbClr val="142958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6FF-FEF1-EF48-BD73-4B95B2E46E83}" type="datetimeFigureOut">
              <a:rPr lang="en-US" smtClean="0">
                <a:solidFill>
                  <a:srgbClr val="F16322"/>
                </a:solidFill>
              </a:rPr>
              <a:t>10/22/20</a:t>
            </a:fld>
            <a:endParaRPr lang="en-US" dirty="0">
              <a:solidFill>
                <a:srgbClr val="F1632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00488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1429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F16322"/>
                </a:solidFill>
              </a:defRPr>
            </a:lvl1pPr>
          </a:lstStyle>
          <a:p>
            <a:fld id="{DBF7D493-8EEB-7E45-916B-5FBC49ABC710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35641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115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228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34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6458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557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4686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3802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291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7" y="619125"/>
            <a:ext cx="12736405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ECE ILLINOIS 16:9 TEMPLATE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627" y="1570071"/>
            <a:ext cx="12736405" cy="3273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7" y="1860825"/>
            <a:ext cx="12736405" cy="3017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25461940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1628416"/>
            <a:ext cx="12631240" cy="5077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5424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</p:spPr>
        <p:txBody>
          <a:bodyPr vert="horz"/>
          <a:lstStyle>
            <a:lvl1pPr marL="381995" indent="-381995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0784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9124501" y="1608096"/>
            <a:ext cx="4069626" cy="50670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</a:t>
            </a:r>
          </a:p>
          <a:p>
            <a:pPr lvl="0"/>
            <a:r>
              <a:rPr lang="en-US" dirty="0"/>
              <a:t>to insert media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8182392" cy="50467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7097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64630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1949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0626" y="1608096"/>
            <a:ext cx="12583500" cy="50975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 to insert media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3248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34640"/>
            <a:ext cx="13817600" cy="20386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2977958"/>
            <a:ext cx="1263124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3833136"/>
            <a:ext cx="12631240" cy="718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section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3348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694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940" y="2695073"/>
            <a:ext cx="13820539" cy="2352030"/>
            <a:chOff x="-1069" y="2880073"/>
            <a:chExt cx="10056262" cy="16764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6"/>
            <a:stretch/>
          </p:blipFill>
          <p:spPr>
            <a:xfrm>
              <a:off x="-1069" y="2881477"/>
              <a:ext cx="2514600" cy="16730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3531" y="2880073"/>
              <a:ext cx="2514600" cy="1676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7062" y="2880073"/>
              <a:ext cx="2514600" cy="1676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0593" y="2881978"/>
              <a:ext cx="2514600" cy="167449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11273"/>
            <a:ext cx="13817597" cy="267387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099" y="5528603"/>
            <a:ext cx="13804501" cy="2256549"/>
          </a:xfrm>
          <a:prstGeom prst="rect">
            <a:avLst/>
          </a:prstGeom>
          <a:solidFill>
            <a:srgbClr val="E84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0" y="5698404"/>
            <a:ext cx="4446031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ransition>
    <p:fade/>
  </p:transition>
  <p:txStyles>
    <p:titleStyle>
      <a:lvl1pPr algn="ctr" defTabSz="509326" rtl="0" eaLnBrk="1" latinLnBrk="0" hangingPunct="1">
        <a:spcBef>
          <a:spcPct val="0"/>
        </a:spcBef>
        <a:buNone/>
        <a:defRPr sz="4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95" indent="-381995" algn="l" defTabSz="509326" rtl="0" eaLnBrk="1" latinLnBrk="0" hangingPunct="1">
        <a:spcBef>
          <a:spcPct val="20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827657" indent="-318330" algn="l" defTabSz="509326" rtl="0" eaLnBrk="1" latinLnBrk="0" hangingPunct="1">
        <a:spcBef>
          <a:spcPct val="20000"/>
        </a:spcBef>
        <a:buFont typeface="Arial"/>
        <a:buChar char="–"/>
        <a:defRPr sz="3099" kern="1200">
          <a:solidFill>
            <a:schemeClr val="tx1"/>
          </a:solidFill>
          <a:latin typeface="+mn-lt"/>
          <a:ea typeface="+mn-ea"/>
          <a:cs typeface="+mn-cs"/>
        </a:defRPr>
      </a:lvl2pPr>
      <a:lvl3pPr marL="1273318" indent="-254664" algn="l" defTabSz="50932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645" indent="-254664" algn="l" defTabSz="50932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971" indent="-254664" algn="l" defTabSz="509326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29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625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952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27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26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54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98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308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3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96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289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61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172772"/>
            <a:ext cx="13817600" cy="599627"/>
          </a:xfrm>
          <a:prstGeom prst="rect">
            <a:avLst/>
          </a:prstGeom>
          <a:solidFill>
            <a:srgbClr val="E84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2"/>
          <a:stretch/>
        </p:blipFill>
        <p:spPr>
          <a:xfrm>
            <a:off x="-2" y="7022370"/>
            <a:ext cx="13817601" cy="253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509" y="7353309"/>
            <a:ext cx="1940310" cy="196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03" b="63560"/>
          <a:stretch/>
        </p:blipFill>
        <p:spPr>
          <a:xfrm>
            <a:off x="499630" y="7239543"/>
            <a:ext cx="368073" cy="42451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3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transition>
    <p:fade/>
  </p:transition>
  <p:hf hdr="0" ftr="0"/>
  <p:txStyles>
    <p:titleStyle>
      <a:lvl1pPr algn="ctr" defTabSz="509326" rtl="0" eaLnBrk="1" latinLnBrk="0" hangingPunct="1">
        <a:spcBef>
          <a:spcPct val="0"/>
        </a:spcBef>
        <a:buNone/>
        <a:defRPr sz="4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95" indent="-381995" algn="l" defTabSz="509326" rtl="0" eaLnBrk="1" latinLnBrk="0" hangingPunct="1">
        <a:spcBef>
          <a:spcPct val="20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827657" indent="-318330" algn="l" defTabSz="509326" rtl="0" eaLnBrk="1" latinLnBrk="0" hangingPunct="1">
        <a:spcBef>
          <a:spcPct val="20000"/>
        </a:spcBef>
        <a:buFont typeface="Arial"/>
        <a:buChar char="–"/>
        <a:defRPr sz="3099" kern="1200">
          <a:solidFill>
            <a:schemeClr val="tx1"/>
          </a:solidFill>
          <a:latin typeface="+mn-lt"/>
          <a:ea typeface="+mn-ea"/>
          <a:cs typeface="+mn-cs"/>
        </a:defRPr>
      </a:lvl2pPr>
      <a:lvl3pPr marL="1273318" indent="-254664" algn="l" defTabSz="50932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645" indent="-254664" algn="l" defTabSz="50932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971" indent="-254664" algn="l" defTabSz="509326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29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625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952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27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26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54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98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308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3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96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289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61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0627" y="317461"/>
            <a:ext cx="12736405" cy="742950"/>
          </a:xfrm>
        </p:spPr>
        <p:txBody>
          <a:bodyPr/>
          <a:lstStyle/>
          <a:p>
            <a:r>
              <a:rPr lang="en-US" dirty="0"/>
              <a:t>HybridDNN: A Framework for High-Performance DNN Accelerator Design and Implementation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0627" y="1871729"/>
            <a:ext cx="12736405" cy="327310"/>
          </a:xfrm>
        </p:spPr>
        <p:txBody>
          <a:bodyPr/>
          <a:lstStyle/>
          <a:p>
            <a:r>
              <a:rPr lang="en-US" dirty="0"/>
              <a:t>Hanchen Ye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0627" y="2162483"/>
            <a:ext cx="12736405" cy="301701"/>
          </a:xfrm>
        </p:spPr>
        <p:txBody>
          <a:bodyPr/>
          <a:lstStyle/>
          <a:p>
            <a:r>
              <a:rPr lang="en-US" dirty="0"/>
              <a:t>University of Illinois at Urbana-Champaign</a:t>
            </a:r>
          </a:p>
        </p:txBody>
      </p:sp>
    </p:spTree>
    <p:extLst>
      <p:ext uri="{BB962C8B-B14F-4D97-AF65-F5344CB8AC3E}">
        <p14:creationId xmlns:p14="http://schemas.microsoft.com/office/powerpoint/2010/main" val="341849481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D667B-1C77-4088-948E-AF42C78B5A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Problems of Winograd-based DNN Accelerators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13D75-B5D2-44A5-9AC9-CAB5076D3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5A3B95-62D0-4238-B843-0AA25E3CC221}"/>
              </a:ext>
            </a:extLst>
          </p:cNvPr>
          <p:cNvSpPr/>
          <p:nvPr/>
        </p:nvSpPr>
        <p:spPr>
          <a:xfrm>
            <a:off x="1453807" y="1605239"/>
            <a:ext cx="3791694" cy="323448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15D4E6-1B7E-451A-8CDA-4951C7F54B89}"/>
              </a:ext>
            </a:extLst>
          </p:cNvPr>
          <p:cNvSpPr/>
          <p:nvPr/>
        </p:nvSpPr>
        <p:spPr>
          <a:xfrm>
            <a:off x="3212890" y="2389845"/>
            <a:ext cx="1875935" cy="1717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Processing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Engine (PE)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708351-DD53-4682-9F58-A5F1BBAFEF1F}"/>
              </a:ext>
            </a:extLst>
          </p:cNvPr>
          <p:cNvSpPr/>
          <p:nvPr/>
        </p:nvSpPr>
        <p:spPr>
          <a:xfrm>
            <a:off x="3212891" y="1768182"/>
            <a:ext cx="1875934" cy="456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Weight Buffer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742D34-AF3B-43E1-9343-35D3AAE50588}"/>
              </a:ext>
            </a:extLst>
          </p:cNvPr>
          <p:cNvSpPr/>
          <p:nvPr/>
        </p:nvSpPr>
        <p:spPr>
          <a:xfrm>
            <a:off x="3212890" y="4268894"/>
            <a:ext cx="1875934" cy="431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Acc. Buffer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8EECF8-2E25-41FD-BF37-320AEA5D21B0}"/>
              </a:ext>
            </a:extLst>
          </p:cNvPr>
          <p:cNvSpPr/>
          <p:nvPr/>
        </p:nvSpPr>
        <p:spPr>
          <a:xfrm>
            <a:off x="1616911" y="2389845"/>
            <a:ext cx="1432875" cy="1717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I/O Buffer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116D50-E25B-4FDA-BF97-C39C00F4661F}"/>
              </a:ext>
            </a:extLst>
          </p:cNvPr>
          <p:cNvSpPr txBox="1"/>
          <p:nvPr/>
        </p:nvSpPr>
        <p:spPr>
          <a:xfrm>
            <a:off x="1535468" y="433129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FPGA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17E0E8-DAB8-42C5-9BDB-082CF8C14F4A}"/>
              </a:ext>
            </a:extLst>
          </p:cNvPr>
          <p:cNvSpPr/>
          <p:nvPr/>
        </p:nvSpPr>
        <p:spPr>
          <a:xfrm>
            <a:off x="3212891" y="2389845"/>
            <a:ext cx="1875935" cy="1717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Homogeneous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Winograd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Processing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Engine (PE)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9812A1-8B59-41E4-A27C-4D42C4CC48C4}"/>
              </a:ext>
            </a:extLst>
          </p:cNvPr>
          <p:cNvSpPr txBox="1"/>
          <p:nvPr/>
        </p:nvSpPr>
        <p:spPr>
          <a:xfrm>
            <a:off x="1057605" y="4960597"/>
            <a:ext cx="45791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Previous Winograd-based implementation on FPGA only support 3x3 CONV*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BB0F86-A9F6-4D5F-B33E-750BEF161401}"/>
              </a:ext>
            </a:extLst>
          </p:cNvPr>
          <p:cNvSpPr txBox="1"/>
          <p:nvPr/>
        </p:nvSpPr>
        <p:spPr>
          <a:xfrm>
            <a:off x="1116926" y="6147907"/>
            <a:ext cx="44654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/>
              <a:t>Low flexibility </a:t>
            </a:r>
            <a:r>
              <a:rPr lang="en-US" dirty="0"/>
              <a:t>for various DNN models with 1x1, 5x5, 7x7 CONV layers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3AE25B3E-AFDE-4704-B5E5-75FC434A9104}"/>
              </a:ext>
            </a:extLst>
          </p:cNvPr>
          <p:cNvSpPr/>
          <p:nvPr/>
        </p:nvSpPr>
        <p:spPr>
          <a:xfrm>
            <a:off x="3095130" y="5743931"/>
            <a:ext cx="509048" cy="329938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DC5AA0-30FC-479F-87A1-A79F412286FF}"/>
              </a:ext>
            </a:extLst>
          </p:cNvPr>
          <p:cNvSpPr txBox="1"/>
          <p:nvPr/>
        </p:nvSpPr>
        <p:spPr>
          <a:xfrm>
            <a:off x="3604178" y="5705502"/>
            <a:ext cx="14361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i="1" dirty="0"/>
              <a:t>Problem #1</a:t>
            </a:r>
            <a:endParaRPr lang="en-US" i="1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66B0BFC-FDB1-4639-B798-FC8754554510}"/>
              </a:ext>
            </a:extLst>
          </p:cNvPr>
          <p:cNvCxnSpPr>
            <a:cxnSpLocks/>
          </p:cNvCxnSpPr>
          <p:nvPr/>
        </p:nvCxnSpPr>
        <p:spPr>
          <a:xfrm>
            <a:off x="6612573" y="4695069"/>
            <a:ext cx="5627975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5FE0E4-DEB4-4069-91DA-05B4BFCB3B6C}"/>
              </a:ext>
            </a:extLst>
          </p:cNvPr>
          <p:cNvCxnSpPr>
            <a:cxnSpLocks/>
          </p:cNvCxnSpPr>
          <p:nvPr/>
        </p:nvCxnSpPr>
        <p:spPr>
          <a:xfrm flipV="1">
            <a:off x="6612573" y="1794598"/>
            <a:ext cx="0" cy="2900471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CF62593-C09E-4FF3-B507-88F4E89ECE10}"/>
              </a:ext>
            </a:extLst>
          </p:cNvPr>
          <p:cNvSpPr txBox="1"/>
          <p:nvPr/>
        </p:nvSpPr>
        <p:spPr>
          <a:xfrm>
            <a:off x="11410993" y="4325737"/>
            <a:ext cx="82955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CTC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373AC2-EB87-4868-9057-92B7EF50116F}"/>
              </a:ext>
            </a:extLst>
          </p:cNvPr>
          <p:cNvSpPr txBox="1"/>
          <p:nvPr/>
        </p:nvSpPr>
        <p:spPr>
          <a:xfrm rot="16200000">
            <a:off x="5362678" y="2675161"/>
            <a:ext cx="2130459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Performance (GOPS)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3B006C7-9071-428D-8297-6857CF181ED3}"/>
              </a:ext>
            </a:extLst>
          </p:cNvPr>
          <p:cNvCxnSpPr/>
          <p:nvPr/>
        </p:nvCxnSpPr>
        <p:spPr>
          <a:xfrm flipV="1">
            <a:off x="6612574" y="3255753"/>
            <a:ext cx="1876104" cy="1439316"/>
          </a:xfrm>
          <a:prstGeom prst="line">
            <a:avLst/>
          </a:prstGeom>
          <a:ln w="381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79BE490-FB73-41F4-B6F4-6F8FF9D4E20D}"/>
              </a:ext>
            </a:extLst>
          </p:cNvPr>
          <p:cNvCxnSpPr>
            <a:cxnSpLocks/>
          </p:cNvCxnSpPr>
          <p:nvPr/>
        </p:nvCxnSpPr>
        <p:spPr>
          <a:xfrm>
            <a:off x="8488678" y="3255753"/>
            <a:ext cx="3619894" cy="0"/>
          </a:xfrm>
          <a:prstGeom prst="line">
            <a:avLst/>
          </a:prstGeom>
          <a:ln w="381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E08E784-D831-42C1-AF7F-A7CB6FF98400}"/>
              </a:ext>
            </a:extLst>
          </p:cNvPr>
          <p:cNvCxnSpPr/>
          <p:nvPr/>
        </p:nvCxnSpPr>
        <p:spPr>
          <a:xfrm flipV="1">
            <a:off x="8488678" y="1816436"/>
            <a:ext cx="1876104" cy="1439316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AD943EB-8345-49ED-9183-7E8B5186BCEF}"/>
              </a:ext>
            </a:extLst>
          </p:cNvPr>
          <p:cNvCxnSpPr>
            <a:cxnSpLocks/>
          </p:cNvCxnSpPr>
          <p:nvPr/>
        </p:nvCxnSpPr>
        <p:spPr>
          <a:xfrm>
            <a:off x="10364782" y="1816436"/>
            <a:ext cx="1743790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EEF6033-B3DF-419A-A4C4-F3FD52B366C2}"/>
                  </a:ext>
                </a:extLst>
              </p:cNvPr>
              <p:cNvSpPr txBox="1"/>
              <p:nvPr/>
            </p:nvSpPr>
            <p:spPr>
              <a:xfrm>
                <a:off x="11228352" y="2753396"/>
                <a:ext cx="1104312" cy="489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𝑃𝑒𝑟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𝑝𝑒𝑎𝑘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𝑠𝑝𝑎𝑡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EEF6033-B3DF-419A-A4C4-F3FD52B36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8352" y="2753396"/>
                <a:ext cx="1104312" cy="489365"/>
              </a:xfrm>
              <a:prstGeom prst="rect">
                <a:avLst/>
              </a:prstGeom>
              <a:blipFill>
                <a:blip r:embed="rId2"/>
                <a:stretch>
                  <a:fillRect r="-442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12A3486-00DB-4388-A7F6-BE30015E780C}"/>
                  </a:ext>
                </a:extLst>
              </p:cNvPr>
              <p:cNvSpPr txBox="1"/>
              <p:nvPr/>
            </p:nvSpPr>
            <p:spPr>
              <a:xfrm>
                <a:off x="11230368" y="1341508"/>
                <a:ext cx="1104312" cy="458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𝑃𝑒𝑟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𝑝𝑒𝑎𝑘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𝑤𝑖𝑛𝑜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12A3486-00DB-4388-A7F6-BE30015E7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0368" y="1341508"/>
                <a:ext cx="1104312" cy="458652"/>
              </a:xfrm>
              <a:prstGeom prst="rect">
                <a:avLst/>
              </a:prstGeom>
              <a:blipFill>
                <a:blip r:embed="rId3"/>
                <a:stretch>
                  <a:fillRect r="-6077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C4A0C2A0-11F1-42F6-91DF-BC5F0AF26B75}"/>
              </a:ext>
            </a:extLst>
          </p:cNvPr>
          <p:cNvSpPr/>
          <p:nvPr/>
        </p:nvSpPr>
        <p:spPr>
          <a:xfrm>
            <a:off x="9302310" y="3170309"/>
            <a:ext cx="170885" cy="1708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13A1920-7DD6-4D91-A080-7D122C53F031}"/>
              </a:ext>
            </a:extLst>
          </p:cNvPr>
          <p:cNvSpPr txBox="1"/>
          <p:nvPr/>
        </p:nvSpPr>
        <p:spPr>
          <a:xfrm>
            <a:off x="9387752" y="3255751"/>
            <a:ext cx="8295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4"/>
                </a:solidFill>
              </a:rPr>
              <a:t>C</a:t>
            </a:r>
            <a:r>
              <a:rPr lang="en-US" sz="2400" b="1" i="1" baseline="30000" dirty="0">
                <a:solidFill>
                  <a:schemeClr val="accent4"/>
                </a:solidFill>
              </a:rPr>
              <a:t> spat</a:t>
            </a:r>
            <a:endParaRPr lang="en-US" sz="2400" baseline="30000" dirty="0">
              <a:solidFill>
                <a:schemeClr val="accent4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9513B1A-E302-4870-9E8A-9E06B1D514DA}"/>
              </a:ext>
            </a:extLst>
          </p:cNvPr>
          <p:cNvSpPr/>
          <p:nvPr/>
        </p:nvSpPr>
        <p:spPr>
          <a:xfrm>
            <a:off x="7792781" y="3626156"/>
            <a:ext cx="170885" cy="1708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C477345-013B-4732-96C3-6B8D2CE5FBAD}"/>
              </a:ext>
            </a:extLst>
          </p:cNvPr>
          <p:cNvSpPr txBox="1"/>
          <p:nvPr/>
        </p:nvSpPr>
        <p:spPr>
          <a:xfrm>
            <a:off x="7878222" y="3711598"/>
            <a:ext cx="8295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4"/>
                </a:solidFill>
              </a:rPr>
              <a:t>C</a:t>
            </a:r>
            <a:r>
              <a:rPr lang="en-US" sz="2400" b="1" i="1" baseline="30000" dirty="0">
                <a:solidFill>
                  <a:schemeClr val="accent4"/>
                </a:solidFill>
              </a:rPr>
              <a:t> wino</a:t>
            </a:r>
            <a:endParaRPr lang="en-US" sz="2400" baseline="30000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5E048E1-BB58-4538-9E83-3A5CBA6617B0}"/>
                  </a:ext>
                </a:extLst>
              </p:cNvPr>
              <p:cNvSpPr txBox="1"/>
              <p:nvPr/>
            </p:nvSpPr>
            <p:spPr>
              <a:xfrm>
                <a:off x="8836866" y="4683141"/>
                <a:ext cx="1088543" cy="453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𝐶𝑇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𝑠𝑝𝑎𝑡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5E048E1-BB58-4538-9E83-3A5CBA661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866" y="4683141"/>
                <a:ext cx="1088543" cy="453714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64E2B6D-13F9-439E-A672-33142D35B97B}"/>
              </a:ext>
            </a:extLst>
          </p:cNvPr>
          <p:cNvCxnSpPr>
            <a:cxnSpLocks/>
          </p:cNvCxnSpPr>
          <p:nvPr/>
        </p:nvCxnSpPr>
        <p:spPr>
          <a:xfrm flipV="1">
            <a:off x="11202087" y="1802678"/>
            <a:ext cx="0" cy="1453075"/>
          </a:xfrm>
          <a:prstGeom prst="line">
            <a:avLst/>
          </a:prstGeom>
          <a:ln w="38100">
            <a:solidFill>
              <a:schemeClr val="accent4"/>
            </a:solidFill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3026976-137A-42EA-9F0D-A02809DDC378}"/>
              </a:ext>
            </a:extLst>
          </p:cNvPr>
          <p:cNvCxnSpPr>
            <a:cxnSpLocks/>
          </p:cNvCxnSpPr>
          <p:nvPr/>
        </p:nvCxnSpPr>
        <p:spPr>
          <a:xfrm flipH="1">
            <a:off x="9382070" y="2680915"/>
            <a:ext cx="8495" cy="2014354"/>
          </a:xfrm>
          <a:prstGeom prst="line">
            <a:avLst/>
          </a:prstGeom>
          <a:ln w="38100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596C732-76DE-4F4D-B443-90E6C7B84720}"/>
              </a:ext>
            </a:extLst>
          </p:cNvPr>
          <p:cNvCxnSpPr>
            <a:cxnSpLocks/>
          </p:cNvCxnSpPr>
          <p:nvPr/>
        </p:nvCxnSpPr>
        <p:spPr>
          <a:xfrm flipH="1">
            <a:off x="7878745" y="2680516"/>
            <a:ext cx="8495" cy="2014354"/>
          </a:xfrm>
          <a:prstGeom prst="line">
            <a:avLst/>
          </a:prstGeom>
          <a:ln w="38100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1378A917-4E30-440B-BC25-38C26F9AA8D9}"/>
              </a:ext>
            </a:extLst>
          </p:cNvPr>
          <p:cNvSpPr txBox="1"/>
          <p:nvPr/>
        </p:nvSpPr>
        <p:spPr>
          <a:xfrm>
            <a:off x="11202087" y="2037088"/>
            <a:ext cx="7634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accent4"/>
                </a:solidFill>
              </a:rPr>
              <a:t>2.25x</a:t>
            </a:r>
            <a:endParaRPr lang="en-US" sz="2400" baseline="30000" dirty="0">
              <a:solidFill>
                <a:schemeClr val="accent4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2A875B1-7CD3-49BF-880A-40704AD961E6}"/>
              </a:ext>
            </a:extLst>
          </p:cNvPr>
          <p:cNvCxnSpPr>
            <a:cxnSpLocks/>
          </p:cNvCxnSpPr>
          <p:nvPr/>
        </p:nvCxnSpPr>
        <p:spPr>
          <a:xfrm flipH="1">
            <a:off x="7887241" y="2998078"/>
            <a:ext cx="1500511" cy="1"/>
          </a:xfrm>
          <a:prstGeom prst="line">
            <a:avLst/>
          </a:prstGeom>
          <a:ln w="38100">
            <a:solidFill>
              <a:schemeClr val="accent4"/>
            </a:solidFill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2F16E7FD-AF98-4499-A2F1-5D49F86B64EF}"/>
              </a:ext>
            </a:extLst>
          </p:cNvPr>
          <p:cNvSpPr txBox="1"/>
          <p:nvPr/>
        </p:nvSpPr>
        <p:spPr>
          <a:xfrm>
            <a:off x="8048385" y="2603916"/>
            <a:ext cx="7634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accent4"/>
                </a:solidFill>
              </a:rPr>
              <a:t>0.56x</a:t>
            </a:r>
            <a:endParaRPr lang="en-US" sz="2400" baseline="30000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1062EE0-E4BD-49B2-BD18-E7E8EA3B33AA}"/>
                  </a:ext>
                </a:extLst>
              </p:cNvPr>
              <p:cNvSpPr txBox="1"/>
              <p:nvPr/>
            </p:nvSpPr>
            <p:spPr>
              <a:xfrm>
                <a:off x="7327646" y="4703085"/>
                <a:ext cx="1088543" cy="420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𝐶𝑇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𝑤𝑖𝑛𝑜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1062EE0-E4BD-49B2-BD18-E7E8EA3B3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646" y="4703085"/>
                <a:ext cx="1088543" cy="420756"/>
              </a:xfrm>
              <a:prstGeom prst="rect">
                <a:avLst/>
              </a:prstGeom>
              <a:blipFill>
                <a:blip r:embed="rId5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6492DC87-D270-4754-B2E6-CCC569D5B6F8}"/>
              </a:ext>
            </a:extLst>
          </p:cNvPr>
          <p:cNvSpPr txBox="1"/>
          <p:nvPr/>
        </p:nvSpPr>
        <p:spPr>
          <a:xfrm>
            <a:off x="7383957" y="5269784"/>
            <a:ext cx="3994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Winograd is inefficient in some cases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2243344-50E6-4F85-A97A-105D2B3BB354}"/>
              </a:ext>
            </a:extLst>
          </p:cNvPr>
          <p:cNvSpPr txBox="1"/>
          <p:nvPr/>
        </p:nvSpPr>
        <p:spPr>
          <a:xfrm>
            <a:off x="7393385" y="6147907"/>
            <a:ext cx="39943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/>
              <a:t>Low efficiency </a:t>
            </a:r>
            <a:r>
              <a:rPr lang="en-US" dirty="0"/>
              <a:t>when Spatial CONV outperforms Winograd CONV</a:t>
            </a:r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7552471A-19D7-4B7C-ACB0-B1828D6E0AD1}"/>
              </a:ext>
            </a:extLst>
          </p:cNvPr>
          <p:cNvSpPr/>
          <p:nvPr/>
        </p:nvSpPr>
        <p:spPr>
          <a:xfrm>
            <a:off x="9136041" y="5743931"/>
            <a:ext cx="509048" cy="329938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A0E8757-3CB4-43F8-A438-C500E928E41E}"/>
              </a:ext>
            </a:extLst>
          </p:cNvPr>
          <p:cNvSpPr txBox="1"/>
          <p:nvPr/>
        </p:nvSpPr>
        <p:spPr>
          <a:xfrm>
            <a:off x="9645089" y="5705502"/>
            <a:ext cx="14361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i="1" dirty="0"/>
              <a:t>Problem #2</a:t>
            </a:r>
            <a:endParaRPr lang="en-US" i="1" dirty="0"/>
          </a:p>
        </p:txBody>
      </p:sp>
      <p:sp>
        <p:nvSpPr>
          <p:cNvPr id="96" name="Cross 95">
            <a:extLst>
              <a:ext uri="{FF2B5EF4-FFF2-40B4-BE49-F238E27FC236}">
                <a16:creationId xmlns:a16="http://schemas.microsoft.com/office/drawing/2014/main" id="{B758DAB0-3A7B-41ED-B45F-B74A5BC247B3}"/>
              </a:ext>
            </a:extLst>
          </p:cNvPr>
          <p:cNvSpPr/>
          <p:nvPr/>
        </p:nvSpPr>
        <p:spPr>
          <a:xfrm>
            <a:off x="6122604" y="5608613"/>
            <a:ext cx="593888" cy="593888"/>
          </a:xfrm>
          <a:prstGeom prst="plus">
            <a:avLst>
              <a:gd name="adj" fmla="val 376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22B6C93-A036-4C62-AC4C-7872F3D1A2A9}"/>
              </a:ext>
            </a:extLst>
          </p:cNvPr>
          <p:cNvSpPr txBox="1"/>
          <p:nvPr/>
        </p:nvSpPr>
        <p:spPr>
          <a:xfrm>
            <a:off x="1363213" y="7233627"/>
            <a:ext cx="94915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 Source: L. </a:t>
            </a:r>
            <a:r>
              <a:rPr lang="en-US" sz="1100" dirty="0" err="1">
                <a:solidFill>
                  <a:schemeClr val="bg1"/>
                </a:solidFill>
              </a:rPr>
              <a:t>Liqiang</a:t>
            </a:r>
            <a:r>
              <a:rPr lang="en-US" sz="1100" dirty="0">
                <a:solidFill>
                  <a:schemeClr val="bg1"/>
                </a:solidFill>
              </a:rPr>
              <a:t> et al. Evaluating fast algorithms for convolutional neural networks on FPGAs, in </a:t>
            </a:r>
            <a:r>
              <a:rPr lang="en-US" sz="1100" i="1" dirty="0">
                <a:solidFill>
                  <a:schemeClr val="bg1"/>
                </a:solidFill>
              </a:rPr>
              <a:t>FCCM</a:t>
            </a:r>
            <a:r>
              <a:rPr lang="en-US" sz="1100" dirty="0">
                <a:solidFill>
                  <a:schemeClr val="bg1"/>
                </a:solidFill>
              </a:rPr>
              <a:t> 2017.</a:t>
            </a:r>
          </a:p>
        </p:txBody>
      </p:sp>
    </p:spTree>
    <p:extLst>
      <p:ext uri="{BB962C8B-B14F-4D97-AF65-F5344CB8AC3E}">
        <p14:creationId xmlns:p14="http://schemas.microsoft.com/office/powerpoint/2010/main" val="33502929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 animBg="1"/>
      <p:bldP spid="30" grpId="0"/>
      <p:bldP spid="36" grpId="0" animBg="1"/>
      <p:bldP spid="38" grpId="0"/>
      <p:bldP spid="40" grpId="0"/>
      <p:bldP spid="42" grpId="0" animBg="1"/>
      <p:bldP spid="44" grpId="0"/>
      <p:bldP spid="48" grpId="0"/>
      <p:bldP spid="49" grpId="0"/>
      <p:bldP spid="54" grpId="0"/>
      <p:bldP spid="55" grpId="0"/>
      <p:bldP spid="58" grpId="0" animBg="1"/>
      <p:bldP spid="59" grpId="0"/>
      <p:bldP spid="62" grpId="0" animBg="1"/>
      <p:bldP spid="63" grpId="0"/>
      <p:bldP spid="69" grpId="0"/>
      <p:bldP spid="74" grpId="0"/>
      <p:bldP spid="79" grpId="0"/>
      <p:bldP spid="81" grpId="0"/>
      <p:bldP spid="89" grpId="0"/>
      <p:bldP spid="91" grpId="0"/>
      <p:bldP spid="93" grpId="0" animBg="1"/>
      <p:bldP spid="95" grpId="0"/>
      <p:bldP spid="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00CEDB-FAF0-4E16-A898-B40DD85837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Challenges of Hybrid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77208-AAB4-477A-BE5E-76A07F5EA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809732-828D-4491-9CEA-D7F9D2CF0C8F}"/>
              </a:ext>
            </a:extLst>
          </p:cNvPr>
          <p:cNvSpPr/>
          <p:nvPr/>
        </p:nvSpPr>
        <p:spPr>
          <a:xfrm>
            <a:off x="5132820" y="3290583"/>
            <a:ext cx="3791694" cy="323448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72C2E1-159E-4C04-898F-4051D84D50FC}"/>
              </a:ext>
            </a:extLst>
          </p:cNvPr>
          <p:cNvSpPr/>
          <p:nvPr/>
        </p:nvSpPr>
        <p:spPr>
          <a:xfrm>
            <a:off x="6891903" y="4075189"/>
            <a:ext cx="1875935" cy="1717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Processing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Engine (PE)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C31ECC-7494-45B1-9CC3-0ADF30D26932}"/>
              </a:ext>
            </a:extLst>
          </p:cNvPr>
          <p:cNvSpPr/>
          <p:nvPr/>
        </p:nvSpPr>
        <p:spPr>
          <a:xfrm>
            <a:off x="6891904" y="3453526"/>
            <a:ext cx="1875934" cy="456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Weight Buffer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E1C57F-F1E2-4EF8-888B-403845046A90}"/>
              </a:ext>
            </a:extLst>
          </p:cNvPr>
          <p:cNvSpPr/>
          <p:nvPr/>
        </p:nvSpPr>
        <p:spPr>
          <a:xfrm>
            <a:off x="6891903" y="5954238"/>
            <a:ext cx="1875934" cy="431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Acc. Buffer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3EDE24-C077-4D3A-9A10-0BDB8F01B22F}"/>
              </a:ext>
            </a:extLst>
          </p:cNvPr>
          <p:cNvSpPr/>
          <p:nvPr/>
        </p:nvSpPr>
        <p:spPr>
          <a:xfrm>
            <a:off x="5295924" y="4075189"/>
            <a:ext cx="1432875" cy="1717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I/O Buffer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7A387E-5127-46E6-B6DA-B93A2128DC87}"/>
              </a:ext>
            </a:extLst>
          </p:cNvPr>
          <p:cNvSpPr txBox="1"/>
          <p:nvPr/>
        </p:nvSpPr>
        <p:spPr>
          <a:xfrm>
            <a:off x="5214481" y="601664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FPGA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4D8EEE-3734-4A09-AC45-C65A5BF595FF}"/>
              </a:ext>
            </a:extLst>
          </p:cNvPr>
          <p:cNvSpPr/>
          <p:nvPr/>
        </p:nvSpPr>
        <p:spPr>
          <a:xfrm>
            <a:off x="6891904" y="4075189"/>
            <a:ext cx="1875935" cy="1717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Hybrid Spatial and Winograd </a:t>
            </a:r>
            <a:r>
              <a:rPr lang="en-US" sz="1800" dirty="0">
                <a:solidFill>
                  <a:schemeClr val="tx1"/>
                </a:solidFill>
              </a:rPr>
              <a:t>Processing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Engine (PE)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BFB2FC-1BA7-43D5-99CA-314845A021E4}"/>
              </a:ext>
            </a:extLst>
          </p:cNvPr>
          <p:cNvSpPr txBox="1"/>
          <p:nvPr/>
        </p:nvSpPr>
        <p:spPr>
          <a:xfrm>
            <a:off x="7343947" y="2604663"/>
            <a:ext cx="15805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b="1" i="1" dirty="0"/>
              <a:t>Our Proposal</a:t>
            </a:r>
            <a:endParaRPr lang="en-US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987FF5-E441-4A5D-A7D9-F5DC88D6B315}"/>
              </a:ext>
            </a:extLst>
          </p:cNvPr>
          <p:cNvSpPr txBox="1"/>
          <p:nvPr/>
        </p:nvSpPr>
        <p:spPr>
          <a:xfrm>
            <a:off x="5222910" y="1724927"/>
            <a:ext cx="36115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Both Spatial and Winograd CONV can be represented as GEMM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F0A9CD-9E96-4A7C-97CD-27EC790F53D1}"/>
              </a:ext>
            </a:extLst>
          </p:cNvPr>
          <p:cNvSpPr txBox="1"/>
          <p:nvPr/>
        </p:nvSpPr>
        <p:spPr>
          <a:xfrm>
            <a:off x="9349297" y="2066973"/>
            <a:ext cx="389256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0"/>
              </a:spcBef>
            </a:pPr>
            <a:r>
              <a:rPr lang="en-US" b="1" i="1" dirty="0"/>
              <a:t>Different Computation Patterns</a:t>
            </a:r>
          </a:p>
          <a:p>
            <a:pPr>
              <a:spcBef>
                <a:spcPts val="1200"/>
              </a:spcBef>
            </a:pPr>
            <a:r>
              <a:rPr lang="en-US" dirty="0"/>
              <a:t>How to design the architecture of the reusable PE?</a:t>
            </a:r>
          </a:p>
          <a:p>
            <a:pPr algn="ctr">
              <a:spcBef>
                <a:spcPts val="3000"/>
              </a:spcBef>
            </a:pPr>
            <a:r>
              <a:rPr lang="en-US" b="1" i="1" dirty="0"/>
              <a:t>Different Data Patterns</a:t>
            </a:r>
          </a:p>
          <a:p>
            <a:pPr>
              <a:spcBef>
                <a:spcPts val="1200"/>
              </a:spcBef>
            </a:pPr>
            <a:r>
              <a:rPr lang="en-US" dirty="0"/>
              <a:t>How to switch between Spatial and Winograd CONV?</a:t>
            </a:r>
          </a:p>
          <a:p>
            <a:pPr algn="ctr">
              <a:spcBef>
                <a:spcPts val="3000"/>
              </a:spcBef>
            </a:pPr>
            <a:r>
              <a:rPr lang="en-US" b="1" i="1" dirty="0"/>
              <a:t>Design Space Exploration</a:t>
            </a:r>
          </a:p>
          <a:p>
            <a:pPr>
              <a:spcBef>
                <a:spcPts val="1200"/>
              </a:spcBef>
            </a:pPr>
            <a:r>
              <a:rPr lang="en-US" dirty="0"/>
              <a:t>How to determine which CONV mode to use?</a:t>
            </a: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DB5FBDBC-8649-4564-9D9F-29A6A4077F62}"/>
              </a:ext>
            </a:extLst>
          </p:cNvPr>
          <p:cNvSpPr/>
          <p:nvPr/>
        </p:nvSpPr>
        <p:spPr>
          <a:xfrm>
            <a:off x="6774143" y="2639749"/>
            <a:ext cx="509048" cy="329938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252B72E-E758-4A38-A42F-F0F239EE7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12" y="1492749"/>
            <a:ext cx="3530936" cy="531124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8591F60-46DA-486F-92C5-4B9B65125479}"/>
              </a:ext>
            </a:extLst>
          </p:cNvPr>
          <p:cNvSpPr/>
          <p:nvPr/>
        </p:nvSpPr>
        <p:spPr>
          <a:xfrm>
            <a:off x="2672761" y="1651990"/>
            <a:ext cx="853760" cy="853760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10E31E-D2C7-4ADC-8E59-63C1B3B1DBC3}"/>
              </a:ext>
            </a:extLst>
          </p:cNvPr>
          <p:cNvSpPr txBox="1"/>
          <p:nvPr/>
        </p:nvSpPr>
        <p:spPr>
          <a:xfrm>
            <a:off x="3613551" y="1724927"/>
            <a:ext cx="1280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Winograd Tile (4x4)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158D5B5-3AFB-416C-B8A6-C02137AF3D99}"/>
              </a:ext>
            </a:extLst>
          </p:cNvPr>
          <p:cNvSpPr/>
          <p:nvPr/>
        </p:nvSpPr>
        <p:spPr>
          <a:xfrm>
            <a:off x="1605874" y="3371772"/>
            <a:ext cx="204907" cy="2053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102D564-102A-4518-B2AF-4520C2D5C21A}"/>
              </a:ext>
            </a:extLst>
          </p:cNvPr>
          <p:cNvSpPr/>
          <p:nvPr/>
        </p:nvSpPr>
        <p:spPr>
          <a:xfrm>
            <a:off x="3312187" y="3371366"/>
            <a:ext cx="204907" cy="2053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peech Bubble: Rectangle with Corners Rounded 35">
                <a:extLst>
                  <a:ext uri="{FF2B5EF4-FFF2-40B4-BE49-F238E27FC236}">
                    <a16:creationId xmlns:a16="http://schemas.microsoft.com/office/drawing/2014/main" id="{16987EA9-64BF-42E9-BD9E-E135332DCAC0}"/>
                  </a:ext>
                </a:extLst>
              </p:cNvPr>
              <p:cNvSpPr/>
              <p:nvPr/>
            </p:nvSpPr>
            <p:spPr>
              <a:xfrm>
                <a:off x="566168" y="3636539"/>
                <a:ext cx="1142159" cy="606673"/>
              </a:xfrm>
              <a:prstGeom prst="wedgeRoundRectCallout">
                <a:avLst>
                  <a:gd name="adj1" fmla="val 47400"/>
                  <a:gd name="adj2" fmla="val -79037"/>
                  <a:gd name="adj3" fmla="val 1666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pPr algn="ctr"/>
                <a:r>
                  <a:rPr lang="en-US" sz="1600" dirty="0"/>
                  <a:t>matrix</a:t>
                </a:r>
              </a:p>
            </p:txBody>
          </p:sp>
        </mc:Choice>
        <mc:Fallback xmlns="">
          <p:sp>
            <p:nvSpPr>
              <p:cNvPr id="36" name="Speech Bubble: Rectangle with Corners Rounded 35">
                <a:extLst>
                  <a:ext uri="{FF2B5EF4-FFF2-40B4-BE49-F238E27FC236}">
                    <a16:creationId xmlns:a16="http://schemas.microsoft.com/office/drawing/2014/main" id="{16987EA9-64BF-42E9-BD9E-E135332DCA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68" y="3636539"/>
                <a:ext cx="1142159" cy="606673"/>
              </a:xfrm>
              <a:prstGeom prst="wedgeRoundRectCallout">
                <a:avLst>
                  <a:gd name="adj1" fmla="val 47400"/>
                  <a:gd name="adj2" fmla="val -79037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peech Bubble: Rectangle with Corners Rounded 37">
                <a:extLst>
                  <a:ext uri="{FF2B5EF4-FFF2-40B4-BE49-F238E27FC236}">
                    <a16:creationId xmlns:a16="http://schemas.microsoft.com/office/drawing/2014/main" id="{4D133946-0344-4720-B018-A0F5F036788D}"/>
                  </a:ext>
                </a:extLst>
              </p:cNvPr>
              <p:cNvSpPr/>
              <p:nvPr/>
            </p:nvSpPr>
            <p:spPr>
              <a:xfrm flipH="1">
                <a:off x="3414640" y="3638436"/>
                <a:ext cx="1142159" cy="606673"/>
              </a:xfrm>
              <a:prstGeom prst="wedgeRoundRectCallout">
                <a:avLst>
                  <a:gd name="adj1" fmla="val 47400"/>
                  <a:gd name="adj2" fmla="val -79037"/>
                  <a:gd name="adj3" fmla="val 1666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1600" dirty="0"/>
                  <a:t>-length</a:t>
                </a:r>
              </a:p>
              <a:p>
                <a:pPr algn="ctr"/>
                <a:r>
                  <a:rPr lang="en-US" sz="1600" dirty="0"/>
                  <a:t>vector</a:t>
                </a:r>
              </a:p>
            </p:txBody>
          </p:sp>
        </mc:Choice>
        <mc:Fallback xmlns="">
          <p:sp>
            <p:nvSpPr>
              <p:cNvPr id="38" name="Speech Bubble: Rectangle with Corners Rounded 37">
                <a:extLst>
                  <a:ext uri="{FF2B5EF4-FFF2-40B4-BE49-F238E27FC236}">
                    <a16:creationId xmlns:a16="http://schemas.microsoft.com/office/drawing/2014/main" id="{4D133946-0344-4720-B018-A0F5F03678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14640" y="3638436"/>
                <a:ext cx="1142159" cy="606673"/>
              </a:xfrm>
              <a:prstGeom prst="wedgeRoundRectCallout">
                <a:avLst>
                  <a:gd name="adj1" fmla="val 47400"/>
                  <a:gd name="adj2" fmla="val -79037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BEE57B6-0B26-402D-9A29-A99F8EB6F313}"/>
                  </a:ext>
                </a:extLst>
              </p:cNvPr>
              <p:cNvSpPr txBox="1"/>
              <p:nvPr/>
            </p:nvSpPr>
            <p:spPr>
              <a:xfrm>
                <a:off x="463715" y="4376477"/>
                <a:ext cx="1309057" cy="6463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𝒊𝒏</m:t>
                        </m:r>
                      </m:sub>
                    </m:sSub>
                  </m:oMath>
                </a14:m>
                <a:r>
                  <a:rPr lang="en-US" sz="14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𝒐𝒖𝒕</m:t>
                        </m:r>
                      </m:sub>
                    </m:sSub>
                  </m:oMath>
                </a14:m>
                <a:r>
                  <a:rPr lang="en-US" sz="1400" b="1" dirty="0"/>
                  <a:t> denotes input and output channel sizes</a:t>
                </a:r>
                <a:endParaRPr lang="en-US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BEE57B6-0B26-402D-9A29-A99F8EB6F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15" y="4376477"/>
                <a:ext cx="1309057" cy="646331"/>
              </a:xfrm>
              <a:prstGeom prst="rect">
                <a:avLst/>
              </a:prstGeom>
              <a:blipFill>
                <a:blip r:embed="rId5"/>
                <a:stretch>
                  <a:fillRect l="-8372" t="-8491" r="-10233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9F95351-CA74-4CAE-8704-477FB6114E68}"/>
              </a:ext>
            </a:extLst>
          </p:cNvPr>
          <p:cNvSpPr txBox="1"/>
          <p:nvPr/>
        </p:nvSpPr>
        <p:spPr>
          <a:xfrm>
            <a:off x="3715603" y="4335823"/>
            <a:ext cx="1076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GEMM!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20F3BA-C2E1-4D79-BF3B-84F6A064617D}"/>
              </a:ext>
            </a:extLst>
          </p:cNvPr>
          <p:cNvSpPr/>
          <p:nvPr/>
        </p:nvSpPr>
        <p:spPr>
          <a:xfrm>
            <a:off x="2460167" y="4503692"/>
            <a:ext cx="204907" cy="2053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peech Bubble: Rectangle with Corners Rounded 43">
                <a:extLst>
                  <a:ext uri="{FF2B5EF4-FFF2-40B4-BE49-F238E27FC236}">
                    <a16:creationId xmlns:a16="http://schemas.microsoft.com/office/drawing/2014/main" id="{E1F22743-F8D9-49B4-A660-B9A9D842718F}"/>
                  </a:ext>
                </a:extLst>
              </p:cNvPr>
              <p:cNvSpPr/>
              <p:nvPr/>
            </p:nvSpPr>
            <p:spPr>
              <a:xfrm flipH="1">
                <a:off x="2562620" y="4771122"/>
                <a:ext cx="1142159" cy="606673"/>
              </a:xfrm>
              <a:prstGeom prst="wedgeRoundRectCallout">
                <a:avLst>
                  <a:gd name="adj1" fmla="val 47400"/>
                  <a:gd name="adj2" fmla="val -79037"/>
                  <a:gd name="adj3" fmla="val 1666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1600" dirty="0"/>
                  <a:t>-length</a:t>
                </a:r>
              </a:p>
              <a:p>
                <a:pPr algn="ctr"/>
                <a:r>
                  <a:rPr lang="en-US" sz="1600" dirty="0"/>
                  <a:t>vector</a:t>
                </a:r>
              </a:p>
            </p:txBody>
          </p:sp>
        </mc:Choice>
        <mc:Fallback xmlns="">
          <p:sp>
            <p:nvSpPr>
              <p:cNvPr id="44" name="Speech Bubble: Rectangle with Corners Rounded 43">
                <a:extLst>
                  <a:ext uri="{FF2B5EF4-FFF2-40B4-BE49-F238E27FC236}">
                    <a16:creationId xmlns:a16="http://schemas.microsoft.com/office/drawing/2014/main" id="{E1F22743-F8D9-49B4-A660-B9A9D8427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62620" y="4771122"/>
                <a:ext cx="1142159" cy="606673"/>
              </a:xfrm>
              <a:prstGeom prst="wedgeRoundRectCallout">
                <a:avLst>
                  <a:gd name="adj1" fmla="val 47400"/>
                  <a:gd name="adj2" fmla="val -79037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850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/>
      <p:bldP spid="19" grpId="0" animBg="1"/>
      <p:bldP spid="21" grpId="0"/>
      <p:bldP spid="23" grpId="0"/>
      <p:bldP spid="29" grpId="0" animBg="1"/>
      <p:bldP spid="31" grpId="0" animBg="1"/>
      <p:bldP spid="32" grpId="0"/>
      <p:bldP spid="33" grpId="0" animBg="1"/>
      <p:bldP spid="35" grpId="0" animBg="1"/>
      <p:bldP spid="36" grpId="0" animBg="1"/>
      <p:bldP spid="38" grpId="0" animBg="1"/>
      <p:bldP spid="39" grpId="0"/>
      <p:bldP spid="40" grpId="0"/>
      <p:bldP spid="42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82337-2589-4CFA-A27F-67530DA97E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Hardware Architecture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42622-DBCA-44FA-9D2C-41CFFD54B5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 Hybrid Architecture to Improve Flexibility and Efficiency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A2C98-6BC4-4EC5-B373-3205F08E4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7179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FF9203-256A-4757-A1D2-D184500F74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Functional Modules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C57AC-14B6-4E79-9449-0D5202599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0792F-BE0F-4B31-B0CF-51CBA74C9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0713"/>
            <a:ext cx="4928457" cy="404148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09D0E59-6082-4EB1-BB75-CFA358688BA0}"/>
              </a:ext>
            </a:extLst>
          </p:cNvPr>
          <p:cNvSpPr/>
          <p:nvPr/>
        </p:nvSpPr>
        <p:spPr>
          <a:xfrm flipV="1">
            <a:off x="2111928" y="3581399"/>
            <a:ext cx="2921425" cy="304801"/>
          </a:xfrm>
          <a:prstGeom prst="rightArrow">
            <a:avLst>
              <a:gd name="adj1" fmla="val 38157"/>
              <a:gd name="adj2" fmla="val 9802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839293B-04A4-4AA5-87C0-01133E189C61}"/>
              </a:ext>
            </a:extLst>
          </p:cNvPr>
          <p:cNvSpPr/>
          <p:nvPr/>
        </p:nvSpPr>
        <p:spPr>
          <a:xfrm rot="5400000" flipV="1">
            <a:off x="900210" y="2723324"/>
            <a:ext cx="1857180" cy="304801"/>
          </a:xfrm>
          <a:prstGeom prst="rightArrow">
            <a:avLst>
              <a:gd name="adj1" fmla="val 38157"/>
              <a:gd name="adj2" fmla="val 9802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112C0F1-82B8-4A18-91A4-3DA2F4716766}"/>
              </a:ext>
            </a:extLst>
          </p:cNvPr>
          <p:cNvSpPr/>
          <p:nvPr/>
        </p:nvSpPr>
        <p:spPr>
          <a:xfrm rot="16200000">
            <a:off x="4387892" y="2723324"/>
            <a:ext cx="1857180" cy="304801"/>
          </a:xfrm>
          <a:prstGeom prst="rightArrow">
            <a:avLst>
              <a:gd name="adj1" fmla="val 38157"/>
              <a:gd name="adj2" fmla="val 9802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E57E57-D15B-463D-BED8-E3817E934F4C}"/>
              </a:ext>
            </a:extLst>
          </p:cNvPr>
          <p:cNvSpPr/>
          <p:nvPr/>
        </p:nvSpPr>
        <p:spPr>
          <a:xfrm>
            <a:off x="7520423" y="5901632"/>
            <a:ext cx="3095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Module-level Pipeline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8F2DA8-FA44-4474-9C5A-BA950FD0A784}"/>
              </a:ext>
            </a:extLst>
          </p:cNvPr>
          <p:cNvSpPr txBox="1"/>
          <p:nvPr/>
        </p:nvSpPr>
        <p:spPr>
          <a:xfrm>
            <a:off x="6302569" y="1670713"/>
            <a:ext cx="553084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i="1" dirty="0"/>
              <a:t>LOAD_WGT </a:t>
            </a:r>
            <a:r>
              <a:rPr lang="en-US" b="1" i="1" dirty="0"/>
              <a:t>&amp; LOAD_INP Module</a:t>
            </a:r>
            <a:endParaRPr lang="en-US" sz="2000" b="1" i="1" dirty="0"/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Load weights and input feature maps from external memory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i="1" dirty="0"/>
              <a:t>COMP Module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Carry out the computation in either Spatial or Winograd CONV mode</a:t>
            </a:r>
            <a:endParaRPr lang="en-US" sz="2000" b="1" i="1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i="1" dirty="0"/>
              <a:t>SAVE Module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Write back output feature maps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Reorder output feature maps to ensure the data pattern in </a:t>
            </a:r>
            <a:r>
              <a:rPr lang="en-US" b="1" dirty="0"/>
              <a:t>external memory</a:t>
            </a:r>
            <a:r>
              <a:rPr lang="en-US" dirty="0"/>
              <a:t> matches the CONV mode of the successive layer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CF04CC0-1EF8-4F2A-8F97-D20E0BDD8FC7}"/>
              </a:ext>
            </a:extLst>
          </p:cNvPr>
          <p:cNvSpPr/>
          <p:nvPr/>
        </p:nvSpPr>
        <p:spPr>
          <a:xfrm>
            <a:off x="8813466" y="5437085"/>
            <a:ext cx="509048" cy="329938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DA9AA8DF-D665-4235-BBBC-1A8973E47C4E}"/>
              </a:ext>
            </a:extLst>
          </p:cNvPr>
          <p:cNvSpPr/>
          <p:nvPr/>
        </p:nvSpPr>
        <p:spPr>
          <a:xfrm>
            <a:off x="4012960" y="4764114"/>
            <a:ext cx="1455923" cy="1439278"/>
          </a:xfrm>
          <a:prstGeom prst="wedgeRoundRectCallout">
            <a:avLst>
              <a:gd name="adj1" fmla="val 36317"/>
              <a:gd name="adj2" fmla="val -7130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b="1" i="1" dirty="0"/>
              <a:t>4 modes</a:t>
            </a:r>
          </a:p>
          <a:p>
            <a:pPr algn="ctr"/>
            <a:r>
              <a:rPr lang="en-US" sz="1600" dirty="0"/>
              <a:t>SPAT-to-SPAT</a:t>
            </a:r>
          </a:p>
          <a:p>
            <a:pPr algn="ctr"/>
            <a:r>
              <a:rPr lang="en-US" sz="1600" dirty="0"/>
              <a:t>SPAT-to-WINO</a:t>
            </a:r>
          </a:p>
          <a:p>
            <a:pPr algn="ctr"/>
            <a:r>
              <a:rPr lang="en-US" sz="1600" dirty="0"/>
              <a:t>WINO-to-WINO</a:t>
            </a:r>
          </a:p>
          <a:p>
            <a:pPr algn="ctr"/>
            <a:r>
              <a:rPr lang="en-US" sz="1600" dirty="0"/>
              <a:t>WINO-to-SPAT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16FDEC75-8691-42B1-879A-D96DE5982553}"/>
              </a:ext>
            </a:extLst>
          </p:cNvPr>
          <p:cNvSpPr/>
          <p:nvPr/>
        </p:nvSpPr>
        <p:spPr>
          <a:xfrm>
            <a:off x="1715183" y="4764113"/>
            <a:ext cx="865348" cy="862135"/>
          </a:xfrm>
          <a:prstGeom prst="wedgeRoundRectCallout">
            <a:avLst>
              <a:gd name="adj1" fmla="val 37560"/>
              <a:gd name="adj2" fmla="val -8502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b="1" i="1" dirty="0"/>
              <a:t>2 modes</a:t>
            </a:r>
          </a:p>
          <a:p>
            <a:pPr algn="ctr"/>
            <a:r>
              <a:rPr lang="en-US" sz="1600" dirty="0"/>
              <a:t>SPAT</a:t>
            </a:r>
          </a:p>
          <a:p>
            <a:pPr algn="ctr"/>
            <a:r>
              <a:rPr lang="en-US" sz="1600" dirty="0"/>
              <a:t>WINO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46752E06-9D25-4FEE-BD14-08675755271A}"/>
              </a:ext>
            </a:extLst>
          </p:cNvPr>
          <p:cNvSpPr/>
          <p:nvPr/>
        </p:nvSpPr>
        <p:spPr>
          <a:xfrm>
            <a:off x="2884197" y="4764112"/>
            <a:ext cx="865348" cy="862135"/>
          </a:xfrm>
          <a:prstGeom prst="wedgeRoundRectCallout">
            <a:avLst>
              <a:gd name="adj1" fmla="val 37560"/>
              <a:gd name="adj2" fmla="val -8502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b="1" i="1" dirty="0"/>
              <a:t>2 modes</a:t>
            </a:r>
          </a:p>
          <a:p>
            <a:pPr algn="ctr"/>
            <a:r>
              <a:rPr lang="en-US" sz="1600" dirty="0"/>
              <a:t>SPAT</a:t>
            </a:r>
          </a:p>
          <a:p>
            <a:pPr algn="ctr"/>
            <a:r>
              <a:rPr lang="en-US" sz="1600" dirty="0"/>
              <a:t>WINO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6139DFC1-0237-4A03-9C92-74BD8D8C7D21}"/>
              </a:ext>
            </a:extLst>
          </p:cNvPr>
          <p:cNvSpPr/>
          <p:nvPr/>
        </p:nvSpPr>
        <p:spPr>
          <a:xfrm>
            <a:off x="663684" y="4764114"/>
            <a:ext cx="865348" cy="862135"/>
          </a:xfrm>
          <a:prstGeom prst="wedgeRoundRectCallout">
            <a:avLst>
              <a:gd name="adj1" fmla="val 37560"/>
              <a:gd name="adj2" fmla="val -8502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b="1" i="1" dirty="0"/>
              <a:t>2 modes</a:t>
            </a:r>
          </a:p>
          <a:p>
            <a:pPr algn="ctr"/>
            <a:r>
              <a:rPr lang="en-US" sz="1600" dirty="0"/>
              <a:t>SPAT</a:t>
            </a:r>
          </a:p>
          <a:p>
            <a:pPr algn="ctr"/>
            <a:r>
              <a:rPr lang="en-US" sz="1600" dirty="0"/>
              <a:t>WINO</a:t>
            </a:r>
          </a:p>
        </p:txBody>
      </p:sp>
    </p:spTree>
    <p:extLst>
      <p:ext uri="{BB962C8B-B14F-4D97-AF65-F5344CB8AC3E}">
        <p14:creationId xmlns:p14="http://schemas.microsoft.com/office/powerpoint/2010/main" val="2989228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1" grpId="0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73C911-338C-4F3D-8324-3F1C55A44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CTRL Module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13451-83F1-490F-BA8D-A88F4DA05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E9698-80A4-4B0A-A2DD-B2596A266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0713"/>
            <a:ext cx="4928457" cy="404148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891271-B916-41FF-B2E4-BBB301AF2C52}"/>
              </a:ext>
            </a:extLst>
          </p:cNvPr>
          <p:cNvSpPr txBox="1">
            <a:spLocks/>
          </p:cNvSpPr>
          <p:nvPr/>
        </p:nvSpPr>
        <p:spPr>
          <a:xfrm>
            <a:off x="838200" y="5796887"/>
            <a:ext cx="4928457" cy="919551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381995" indent="-381995" algn="l" defTabSz="509326" rtl="0" eaLnBrk="1" latinLnBrk="0" hangingPunct="1">
              <a:spcBef>
                <a:spcPct val="20000"/>
              </a:spcBef>
              <a:buFont typeface="Arial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657" indent="-318330" algn="l" defTabSz="509326" rtl="0" eaLnBrk="1" latinLnBrk="0" hangingPunct="1">
              <a:spcBef>
                <a:spcPct val="20000"/>
              </a:spcBef>
              <a:buFont typeface="Arial"/>
              <a:buChar char="–"/>
              <a:defRPr sz="3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318" indent="-254664" algn="l" defTabSz="509326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645" indent="-254664" algn="l" defTabSz="509326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1971" indent="-254664" algn="l" defTabSz="509326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298" indent="-254664" algn="l" defTabSz="50932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0625" indent="-254664" algn="l" defTabSz="50932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9952" indent="-254664" algn="l" defTabSz="50932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278" indent="-254664" algn="l" defTabSz="50932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CTRL module will load, decode, and dispatch instructions to functional modules</a:t>
            </a: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7847FDF1-EA56-4E98-ACA9-E6D537FCADD5}"/>
              </a:ext>
            </a:extLst>
          </p:cNvPr>
          <p:cNvSpPr/>
          <p:nvPr/>
        </p:nvSpPr>
        <p:spPr>
          <a:xfrm rot="10800000" flipH="1">
            <a:off x="1003821" y="1901005"/>
            <a:ext cx="2623962" cy="3635575"/>
          </a:xfrm>
          <a:prstGeom prst="bentArrow">
            <a:avLst>
              <a:gd name="adj1" fmla="val 5038"/>
              <a:gd name="adj2" fmla="val 6010"/>
              <a:gd name="adj3" fmla="val 11680"/>
              <a:gd name="adj4" fmla="val 1305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0126864-ACC5-404A-A426-402119DCCA95}"/>
              </a:ext>
            </a:extLst>
          </p:cNvPr>
          <p:cNvSpPr/>
          <p:nvPr/>
        </p:nvSpPr>
        <p:spPr>
          <a:xfrm rot="12326176">
            <a:off x="2035172" y="4525568"/>
            <a:ext cx="1694085" cy="245012"/>
          </a:xfrm>
          <a:prstGeom prst="rightArrow">
            <a:avLst>
              <a:gd name="adj1" fmla="val 38157"/>
              <a:gd name="adj2" fmla="val 9802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2DD308B-8761-4778-AF9E-0D2B5542BC20}"/>
              </a:ext>
            </a:extLst>
          </p:cNvPr>
          <p:cNvSpPr/>
          <p:nvPr/>
        </p:nvSpPr>
        <p:spPr>
          <a:xfrm rot="16200000">
            <a:off x="3501036" y="4508096"/>
            <a:ext cx="726805" cy="245012"/>
          </a:xfrm>
          <a:prstGeom prst="rightArrow">
            <a:avLst>
              <a:gd name="adj1" fmla="val 38157"/>
              <a:gd name="adj2" fmla="val 9802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17F10F2-FBEB-41D0-9347-288269B47482}"/>
              </a:ext>
            </a:extLst>
          </p:cNvPr>
          <p:cNvSpPr/>
          <p:nvPr/>
        </p:nvSpPr>
        <p:spPr>
          <a:xfrm rot="19585378">
            <a:off x="3986950" y="4525568"/>
            <a:ext cx="1317425" cy="245012"/>
          </a:xfrm>
          <a:prstGeom prst="rightArrow">
            <a:avLst>
              <a:gd name="adj1" fmla="val 38157"/>
              <a:gd name="adj2" fmla="val 9802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C29B2C-5001-4C80-B7F9-35732FA41F1C}"/>
              </a:ext>
            </a:extLst>
          </p:cNvPr>
          <p:cNvSpPr/>
          <p:nvPr/>
        </p:nvSpPr>
        <p:spPr>
          <a:xfrm>
            <a:off x="6524739" y="1587652"/>
            <a:ext cx="59985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different data and computation patterns</a:t>
            </a:r>
            <a:r>
              <a:rPr lang="en-US" dirty="0"/>
              <a:t> for Spatial and Winograd CONV requires a fine-grained control for the behavior of functional modules.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07646D-B8A0-473D-B581-E381FC83F9FE}"/>
              </a:ext>
            </a:extLst>
          </p:cNvPr>
          <p:cNvSpPr/>
          <p:nvPr/>
        </p:nvSpPr>
        <p:spPr>
          <a:xfrm>
            <a:off x="7977543" y="3394599"/>
            <a:ext cx="3092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Customized Instructions Set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A76B878-691A-45AE-9471-47E120809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366" y="3821163"/>
            <a:ext cx="7137336" cy="230281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98FF537-E941-47AF-A197-48474988165A}"/>
              </a:ext>
            </a:extLst>
          </p:cNvPr>
          <p:cNvSpPr/>
          <p:nvPr/>
        </p:nvSpPr>
        <p:spPr>
          <a:xfrm>
            <a:off x="7729870" y="4106915"/>
            <a:ext cx="1334386" cy="410999"/>
          </a:xfrm>
          <a:prstGeom prst="rect">
            <a:avLst/>
          </a:prstGeom>
          <a:noFill/>
          <a:ln w="571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3762327-18D7-4598-9387-3F6DA9DE12F0}"/>
              </a:ext>
            </a:extLst>
          </p:cNvPr>
          <p:cNvSpPr/>
          <p:nvPr/>
        </p:nvSpPr>
        <p:spPr>
          <a:xfrm>
            <a:off x="7729870" y="4900005"/>
            <a:ext cx="1066260" cy="410999"/>
          </a:xfrm>
          <a:prstGeom prst="rect">
            <a:avLst/>
          </a:prstGeom>
          <a:noFill/>
          <a:ln w="571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9DEEC9-3687-4F7C-9032-F9082F69E837}"/>
              </a:ext>
            </a:extLst>
          </p:cNvPr>
          <p:cNvSpPr/>
          <p:nvPr/>
        </p:nvSpPr>
        <p:spPr>
          <a:xfrm>
            <a:off x="7729870" y="5683156"/>
            <a:ext cx="1334386" cy="410999"/>
          </a:xfrm>
          <a:prstGeom prst="rect">
            <a:avLst/>
          </a:prstGeom>
          <a:noFill/>
          <a:ln w="571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16ABCF-CA59-4D2D-A81C-752209F57F81}"/>
              </a:ext>
            </a:extLst>
          </p:cNvPr>
          <p:cNvSpPr/>
          <p:nvPr/>
        </p:nvSpPr>
        <p:spPr>
          <a:xfrm>
            <a:off x="10363576" y="4107868"/>
            <a:ext cx="1056485" cy="410999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B209E41-9817-43BD-9ADC-DEFCC3298302}"/>
              </a:ext>
            </a:extLst>
          </p:cNvPr>
          <p:cNvSpPr/>
          <p:nvPr/>
        </p:nvSpPr>
        <p:spPr>
          <a:xfrm>
            <a:off x="10108471" y="4899879"/>
            <a:ext cx="1056485" cy="410999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8B3E8D-C76D-43B6-AC52-A0C59C0614FC}"/>
              </a:ext>
            </a:extLst>
          </p:cNvPr>
          <p:cNvSpPr/>
          <p:nvPr/>
        </p:nvSpPr>
        <p:spPr>
          <a:xfrm>
            <a:off x="10353637" y="5683155"/>
            <a:ext cx="549589" cy="410999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25697A64-C686-46E7-B8CA-F78FA71EAF53}"/>
              </a:ext>
            </a:extLst>
          </p:cNvPr>
          <p:cNvSpPr/>
          <p:nvPr/>
        </p:nvSpPr>
        <p:spPr>
          <a:xfrm>
            <a:off x="9269510" y="2833988"/>
            <a:ext cx="509048" cy="329938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298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3" grpId="0"/>
      <p:bldP spid="18" grpId="0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1DB0B2-47F7-4816-8CED-B9C8D5ADC4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 Module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E0AE-2AFF-4EB8-AAB1-C533DFD33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285192-B9E3-40A7-90C6-8A2077F0A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447800"/>
            <a:ext cx="9910903" cy="42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6436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BC199-8FF7-4A7B-8DA2-6570448FB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Processing Engine (PE)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CD609-2F85-485F-9B91-A3406DC6E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39D182-CE9D-4D59-B263-9896BDED1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449841"/>
            <a:ext cx="5036436" cy="42651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A2F8BB-A6B1-4934-84A6-6C5FAAE3D32C}"/>
              </a:ext>
            </a:extLst>
          </p:cNvPr>
          <p:cNvSpPr/>
          <p:nvPr/>
        </p:nvSpPr>
        <p:spPr>
          <a:xfrm>
            <a:off x="6497912" y="3017044"/>
            <a:ext cx="2331720" cy="2469356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3FF35A-2CFF-4176-BEBB-1F7C715F7D1B}"/>
                  </a:ext>
                </a:extLst>
              </p:cNvPr>
              <p:cNvSpPr txBox="1"/>
              <p:nvPr/>
            </p:nvSpPr>
            <p:spPr>
              <a:xfrm>
                <a:off x="349151" y="2018999"/>
                <a:ext cx="5406189" cy="301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i="1" dirty="0"/>
                  <a:t>Processing Engine (PE)</a:t>
                </a:r>
              </a:p>
              <a:p>
                <a:pPr marL="852015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Reused by Winograd and Spatial CONV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852015" lvl="1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𝑃𝑇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𝑃𝑇</m:t>
                    </m:r>
                  </m:oMath>
                </a14:m>
                <a:r>
                  <a:rPr lang="en-US" dirty="0"/>
                  <a:t> array of GEMM Cores</a:t>
                </a:r>
              </a:p>
              <a:p>
                <a:pPr marL="852015" lvl="1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𝑃𝑇</m:t>
                    </m:r>
                  </m:oMath>
                </a14:m>
                <a:r>
                  <a:rPr lang="en-US" dirty="0"/>
                  <a:t> denotes parallel factor of feature map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i="1" dirty="0">
                    <a:solidFill>
                      <a:schemeClr val="bg1">
                        <a:lumMod val="95000"/>
                      </a:schemeClr>
                    </a:solidFill>
                  </a:rPr>
                  <a:t>GEMM Cores</a:t>
                </a:r>
              </a:p>
              <a:p>
                <a:pPr marL="852015" lvl="1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𝑃𝐼</m:t>
                    </m:r>
                    <m:r>
                      <a:rPr lang="en-US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𝑃𝑂</m:t>
                    </m:r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MAC broadcast-array paralleled along input and output channel</a:t>
                </a:r>
              </a:p>
              <a:p>
                <a:pPr marL="852015" lvl="1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𝑃𝐼</m:t>
                    </m:r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𝑃𝑂</m:t>
                    </m:r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denotes parallel factor of Input and output channel, respectively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3FF35A-2CFF-4176-BEBB-1F7C715F7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51" y="2018999"/>
                <a:ext cx="5406189" cy="3016210"/>
              </a:xfrm>
              <a:prstGeom prst="rect">
                <a:avLst/>
              </a:prstGeom>
              <a:blipFill>
                <a:blip r:embed="rId3"/>
                <a:stretch>
                  <a:fillRect l="-1015" t="-1010" r="-2029" b="-2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77572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339C3C-46CA-447A-8485-0D837E72FE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GEMM Cores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49DB5-01E7-4947-B6C2-CAE2C2DB5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C1B2D-294B-40AA-A934-2813B5760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447798"/>
            <a:ext cx="6147074" cy="42651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EB5518F-7D2C-4242-8C1F-CB149DB549C0}"/>
              </a:ext>
            </a:extLst>
          </p:cNvPr>
          <p:cNvSpPr txBox="1"/>
          <p:nvPr/>
        </p:nvSpPr>
        <p:spPr>
          <a:xfrm>
            <a:off x="9057069" y="1047691"/>
            <a:ext cx="2521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PI</a:t>
            </a:r>
            <a:r>
              <a:rPr lang="en-US" b="1" dirty="0">
                <a:solidFill>
                  <a:schemeClr val="accent1"/>
                </a:solidFill>
              </a:rPr>
              <a:t>-length Input Vector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EA2B76-D6FF-4B29-92AF-785B8B979571}"/>
              </a:ext>
            </a:extLst>
          </p:cNvPr>
          <p:cNvSpPr txBox="1"/>
          <p:nvPr/>
        </p:nvSpPr>
        <p:spPr>
          <a:xfrm>
            <a:off x="11862074" y="2508068"/>
            <a:ext cx="1297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/>
                </a:solidFill>
              </a:rPr>
              <a:t>PO</a:t>
            </a:r>
            <a:r>
              <a:rPr lang="en-US" b="1" dirty="0">
                <a:solidFill>
                  <a:schemeClr val="accent1"/>
                </a:solidFill>
              </a:rPr>
              <a:t>-length Output Vector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B170BD-AF57-4B8D-8F70-CFBBE5FA113F}"/>
              </a:ext>
            </a:extLst>
          </p:cNvPr>
          <p:cNvSpPr txBox="1"/>
          <p:nvPr/>
        </p:nvSpPr>
        <p:spPr>
          <a:xfrm>
            <a:off x="858530" y="5338188"/>
            <a:ext cx="439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to organize these GEMM cores?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E089C02-810C-42A2-9317-FB5CEBFF6440}"/>
              </a:ext>
            </a:extLst>
          </p:cNvPr>
          <p:cNvGrpSpPr/>
          <p:nvPr/>
        </p:nvGrpSpPr>
        <p:grpSpPr>
          <a:xfrm rot="5400000" flipV="1">
            <a:off x="9698933" y="2030895"/>
            <a:ext cx="1603028" cy="1967948"/>
            <a:chOff x="9476960" y="1818861"/>
            <a:chExt cx="1603028" cy="1967948"/>
          </a:xfrm>
        </p:grpSpPr>
        <p:sp>
          <p:nvSpPr>
            <p:cNvPr id="56" name="Arrow: Down 55">
              <a:extLst>
                <a:ext uri="{FF2B5EF4-FFF2-40B4-BE49-F238E27FC236}">
                  <a16:creationId xmlns:a16="http://schemas.microsoft.com/office/drawing/2014/main" id="{3E7125AD-7064-46D1-8FD5-B3E744ABA3A5}"/>
                </a:ext>
              </a:extLst>
            </p:cNvPr>
            <p:cNvSpPr/>
            <p:nvPr/>
          </p:nvSpPr>
          <p:spPr>
            <a:xfrm>
              <a:off x="9476960" y="1818861"/>
              <a:ext cx="273327" cy="1967948"/>
            </a:xfrm>
            <a:prstGeom prst="downArrow">
              <a:avLst>
                <a:gd name="adj1" fmla="val 44368"/>
                <a:gd name="adj2" fmla="val 6935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row: Down 56">
              <a:extLst>
                <a:ext uri="{FF2B5EF4-FFF2-40B4-BE49-F238E27FC236}">
                  <a16:creationId xmlns:a16="http://schemas.microsoft.com/office/drawing/2014/main" id="{31788AC7-E0FE-49D6-A7DC-70F104A338C1}"/>
                </a:ext>
              </a:extLst>
            </p:cNvPr>
            <p:cNvSpPr/>
            <p:nvPr/>
          </p:nvSpPr>
          <p:spPr>
            <a:xfrm>
              <a:off x="10028720" y="1818861"/>
              <a:ext cx="273327" cy="1967948"/>
            </a:xfrm>
            <a:prstGeom prst="downArrow">
              <a:avLst>
                <a:gd name="adj1" fmla="val 44368"/>
                <a:gd name="adj2" fmla="val 6935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row: Down 57">
              <a:extLst>
                <a:ext uri="{FF2B5EF4-FFF2-40B4-BE49-F238E27FC236}">
                  <a16:creationId xmlns:a16="http://schemas.microsoft.com/office/drawing/2014/main" id="{01D2785A-2727-4628-BAE3-10EBAA6012B2}"/>
                </a:ext>
              </a:extLst>
            </p:cNvPr>
            <p:cNvSpPr/>
            <p:nvPr/>
          </p:nvSpPr>
          <p:spPr>
            <a:xfrm>
              <a:off x="10806661" y="1818861"/>
              <a:ext cx="273327" cy="1967948"/>
            </a:xfrm>
            <a:prstGeom prst="downArrow">
              <a:avLst>
                <a:gd name="adj1" fmla="val 44368"/>
                <a:gd name="adj2" fmla="val 6935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A6AE6C1-AFDD-4651-95DE-FC52E7CD3113}"/>
              </a:ext>
            </a:extLst>
          </p:cNvPr>
          <p:cNvGrpSpPr/>
          <p:nvPr/>
        </p:nvGrpSpPr>
        <p:grpSpPr>
          <a:xfrm>
            <a:off x="9476960" y="1818861"/>
            <a:ext cx="1603028" cy="1967948"/>
            <a:chOff x="9476960" y="1818861"/>
            <a:chExt cx="1603028" cy="1967948"/>
          </a:xfrm>
        </p:grpSpPr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EDA7FC4F-4871-4A3F-9C40-EF8AADD7568C}"/>
                </a:ext>
              </a:extLst>
            </p:cNvPr>
            <p:cNvSpPr/>
            <p:nvPr/>
          </p:nvSpPr>
          <p:spPr>
            <a:xfrm>
              <a:off x="9476960" y="1818861"/>
              <a:ext cx="273327" cy="1967948"/>
            </a:xfrm>
            <a:prstGeom prst="downArrow">
              <a:avLst>
                <a:gd name="adj1" fmla="val 44368"/>
                <a:gd name="adj2" fmla="val 6935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row: Down 50">
              <a:extLst>
                <a:ext uri="{FF2B5EF4-FFF2-40B4-BE49-F238E27FC236}">
                  <a16:creationId xmlns:a16="http://schemas.microsoft.com/office/drawing/2014/main" id="{E6CCA4E5-3C17-4932-9DB5-4AFA6F8BFB81}"/>
                </a:ext>
              </a:extLst>
            </p:cNvPr>
            <p:cNvSpPr/>
            <p:nvPr/>
          </p:nvSpPr>
          <p:spPr>
            <a:xfrm>
              <a:off x="10028720" y="1818861"/>
              <a:ext cx="273327" cy="1967948"/>
            </a:xfrm>
            <a:prstGeom prst="downArrow">
              <a:avLst>
                <a:gd name="adj1" fmla="val 44368"/>
                <a:gd name="adj2" fmla="val 6935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row: Down 52">
              <a:extLst>
                <a:ext uri="{FF2B5EF4-FFF2-40B4-BE49-F238E27FC236}">
                  <a16:creationId xmlns:a16="http://schemas.microsoft.com/office/drawing/2014/main" id="{61DCFFA6-9EAC-48E3-A3EF-F8980376FFC0}"/>
                </a:ext>
              </a:extLst>
            </p:cNvPr>
            <p:cNvSpPr/>
            <p:nvPr/>
          </p:nvSpPr>
          <p:spPr>
            <a:xfrm>
              <a:off x="10806661" y="1818861"/>
              <a:ext cx="273327" cy="1967948"/>
            </a:xfrm>
            <a:prstGeom prst="downArrow">
              <a:avLst>
                <a:gd name="adj1" fmla="val 44368"/>
                <a:gd name="adj2" fmla="val 6935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BC683E9-2D81-4F03-AF21-E015C682D7F1}"/>
                  </a:ext>
                </a:extLst>
              </p:cNvPr>
              <p:cNvSpPr txBox="1"/>
              <p:nvPr/>
            </p:nvSpPr>
            <p:spPr>
              <a:xfrm>
                <a:off x="349151" y="2018999"/>
                <a:ext cx="5406189" cy="301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i="1" dirty="0"/>
                  <a:t>Processing Engine (PE)</a:t>
                </a:r>
              </a:p>
              <a:p>
                <a:pPr marL="852015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Reused by Winograd and Spatial CONV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852015" lvl="1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𝑃𝑇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𝑃𝑇</m:t>
                    </m:r>
                  </m:oMath>
                </a14:m>
                <a:r>
                  <a:rPr lang="en-US" dirty="0"/>
                  <a:t> array of GEMM Cores</a:t>
                </a:r>
              </a:p>
              <a:p>
                <a:pPr marL="852015" lvl="1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𝑃𝑇</m:t>
                    </m:r>
                  </m:oMath>
                </a14:m>
                <a:r>
                  <a:rPr lang="en-US" dirty="0"/>
                  <a:t> denotes parallel factor of feature map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i="1" dirty="0">
                    <a:solidFill>
                      <a:schemeClr val="tx1"/>
                    </a:solidFill>
                  </a:rPr>
                  <a:t>GEMM Cores</a:t>
                </a:r>
              </a:p>
              <a:p>
                <a:pPr marL="852015" lvl="1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𝑃𝐼</m:t>
                    </m:r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MAC broadcast-array paralleled along input and output channel</a:t>
                </a:r>
              </a:p>
              <a:p>
                <a:pPr marL="852015" lvl="1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𝑃𝐼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denotes parallel factor of Input and output channel, respectively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BC683E9-2D81-4F03-AF21-E015C682D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51" y="2018999"/>
                <a:ext cx="5406189" cy="3016210"/>
              </a:xfrm>
              <a:prstGeom prst="rect">
                <a:avLst/>
              </a:prstGeom>
              <a:blipFill>
                <a:blip r:embed="rId3"/>
                <a:stretch>
                  <a:fillRect l="-1015" t="-1010" r="-2029" b="-2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679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CEDA7A-144A-494F-834E-8AFD85CF1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Load and Save Managers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4B0D8-1A3C-4D4A-B791-52F1DC515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EFCEC-E727-495A-AC9F-B2684E140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449841"/>
            <a:ext cx="5036436" cy="42651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95C374-889E-43CC-A76D-36D9B753E2A0}"/>
              </a:ext>
            </a:extLst>
          </p:cNvPr>
          <p:cNvSpPr/>
          <p:nvPr/>
        </p:nvSpPr>
        <p:spPr>
          <a:xfrm>
            <a:off x="6497912" y="1905000"/>
            <a:ext cx="2331720" cy="100584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1D948D-B28F-4236-B4D3-DAF0D4A2BA6D}"/>
              </a:ext>
            </a:extLst>
          </p:cNvPr>
          <p:cNvSpPr/>
          <p:nvPr/>
        </p:nvSpPr>
        <p:spPr>
          <a:xfrm rot="5400000">
            <a:off x="8412480" y="3901440"/>
            <a:ext cx="2103120" cy="100584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42BEC4-7D76-4A26-805D-B7CAA5ADBC7E}"/>
              </a:ext>
            </a:extLst>
          </p:cNvPr>
          <p:cNvSpPr txBox="1"/>
          <p:nvPr/>
        </p:nvSpPr>
        <p:spPr>
          <a:xfrm>
            <a:off x="888975" y="1706195"/>
            <a:ext cx="467688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/>
              <a:t>Load &amp; Save Manager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Can switch the domain PE works in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On-the-fly domain transformation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bg1">
                    <a:lumMod val="95000"/>
                  </a:schemeClr>
                </a:solidFill>
              </a:rPr>
              <a:t>PE in Spatial Domain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All GEMM cores construct a large broadcast array</a:t>
            </a:r>
            <a:endParaRPr lang="en-US" b="1" i="1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bg1">
                    <a:lumMod val="95000"/>
                  </a:schemeClr>
                </a:solidFill>
              </a:rPr>
              <a:t>PE in Winograd Domain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Each GEMM core works for one element in the feature map tile</a:t>
            </a:r>
          </a:p>
        </p:txBody>
      </p:sp>
    </p:spTree>
    <p:extLst>
      <p:ext uri="{BB962C8B-B14F-4D97-AF65-F5344CB8AC3E}">
        <p14:creationId xmlns:p14="http://schemas.microsoft.com/office/powerpoint/2010/main" val="118215773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FFB1A3-D1B2-4A63-A38D-7E94A12ED3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 in Spatial Domain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74CCD-213F-4CCD-835D-65705A799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B8D50-53D3-43FC-972D-E9AC161A4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449841"/>
            <a:ext cx="5036436" cy="426515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BE42331-057F-47B2-93D7-E119DE104255}"/>
              </a:ext>
            </a:extLst>
          </p:cNvPr>
          <p:cNvGrpSpPr/>
          <p:nvPr/>
        </p:nvGrpSpPr>
        <p:grpSpPr>
          <a:xfrm>
            <a:off x="1167325" y="5066523"/>
            <a:ext cx="4120183" cy="1391557"/>
            <a:chOff x="829504" y="3886199"/>
            <a:chExt cx="7817097" cy="2640159"/>
          </a:xfrm>
        </p:grpSpPr>
        <p:pic>
          <p:nvPicPr>
            <p:cNvPr id="20" name="Picture 19" descr="Table&#10;&#10;Description automatically generated">
              <a:extLst>
                <a:ext uri="{FF2B5EF4-FFF2-40B4-BE49-F238E27FC236}">
                  <a16:creationId xmlns:a16="http://schemas.microsoft.com/office/drawing/2014/main" id="{A2276F89-0672-4973-976C-FBE3E843A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504" y="3886199"/>
              <a:ext cx="7817097" cy="2640159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7D55917-F773-4FBE-86F0-0E77E6488C1C}"/>
                </a:ext>
              </a:extLst>
            </p:cNvPr>
            <p:cNvSpPr/>
            <p:nvPr/>
          </p:nvSpPr>
          <p:spPr>
            <a:xfrm>
              <a:off x="829504" y="3886200"/>
              <a:ext cx="870087" cy="2584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1AD1225-9F71-4B7C-A0A2-22255DEFF8CC}"/>
              </a:ext>
            </a:extLst>
          </p:cNvPr>
          <p:cNvSpPr txBox="1"/>
          <p:nvPr/>
        </p:nvSpPr>
        <p:spPr>
          <a:xfrm>
            <a:off x="888975" y="1706195"/>
            <a:ext cx="467688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/>
              <a:t>Load &amp; Save Manager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Can switch the domain PE works in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On-the-fly domain transformation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i="1" dirty="0"/>
              <a:t>PE in Spatial Domain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All GEMM cores construct a large broadcast array</a:t>
            </a:r>
            <a:endParaRPr lang="en-US" b="1" i="1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bg1">
                    <a:lumMod val="95000"/>
                  </a:schemeClr>
                </a:solidFill>
              </a:rPr>
              <a:t>PE in Winograd Domain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Each GEMM core works for one element in the feature map tile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9D0382-0CB7-4DE2-A20F-59C2381AC272}"/>
              </a:ext>
            </a:extLst>
          </p:cNvPr>
          <p:cNvGrpSpPr/>
          <p:nvPr/>
        </p:nvGrpSpPr>
        <p:grpSpPr>
          <a:xfrm rot="5400000" flipV="1">
            <a:off x="6874817" y="3328982"/>
            <a:ext cx="1811739" cy="1967957"/>
            <a:chOff x="9178802" y="1818865"/>
            <a:chExt cx="1811739" cy="1967957"/>
          </a:xfrm>
        </p:grpSpPr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id="{F5192BD4-D2EF-4BF4-A0B8-29DC84835A19}"/>
                </a:ext>
              </a:extLst>
            </p:cNvPr>
            <p:cNvSpPr/>
            <p:nvPr/>
          </p:nvSpPr>
          <p:spPr>
            <a:xfrm>
              <a:off x="9178802" y="1818873"/>
              <a:ext cx="273327" cy="1967948"/>
            </a:xfrm>
            <a:prstGeom prst="downArrow">
              <a:avLst>
                <a:gd name="adj1" fmla="val 44368"/>
                <a:gd name="adj2" fmla="val 6935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80966772-4F00-4882-A0FC-54720B3E790F}"/>
                </a:ext>
              </a:extLst>
            </p:cNvPr>
            <p:cNvSpPr/>
            <p:nvPr/>
          </p:nvSpPr>
          <p:spPr>
            <a:xfrm>
              <a:off x="9829953" y="1818874"/>
              <a:ext cx="273327" cy="1967948"/>
            </a:xfrm>
            <a:prstGeom prst="downArrow">
              <a:avLst>
                <a:gd name="adj1" fmla="val 44368"/>
                <a:gd name="adj2" fmla="val 6935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21E029F4-1F99-4084-AF49-1AD1B98D05E0}"/>
                </a:ext>
              </a:extLst>
            </p:cNvPr>
            <p:cNvSpPr/>
            <p:nvPr/>
          </p:nvSpPr>
          <p:spPr>
            <a:xfrm>
              <a:off x="10717214" y="1818865"/>
              <a:ext cx="273327" cy="1967948"/>
            </a:xfrm>
            <a:prstGeom prst="downArrow">
              <a:avLst>
                <a:gd name="adj1" fmla="val 44368"/>
                <a:gd name="adj2" fmla="val 6935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6063666F-3F0B-43B7-84A9-A063681FFA3F}"/>
              </a:ext>
            </a:extLst>
          </p:cNvPr>
          <p:cNvSpPr/>
          <p:nvPr/>
        </p:nvSpPr>
        <p:spPr>
          <a:xfrm>
            <a:off x="1205801" y="6061235"/>
            <a:ext cx="4012242" cy="332241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Bent 34">
            <a:extLst>
              <a:ext uri="{FF2B5EF4-FFF2-40B4-BE49-F238E27FC236}">
                <a16:creationId xmlns:a16="http://schemas.microsoft.com/office/drawing/2014/main" id="{F5455DDA-4DEF-4F8E-9444-16033B45D365}"/>
              </a:ext>
            </a:extLst>
          </p:cNvPr>
          <p:cNvSpPr/>
          <p:nvPr/>
        </p:nvSpPr>
        <p:spPr>
          <a:xfrm rot="8100000">
            <a:off x="7594813" y="2010347"/>
            <a:ext cx="914400" cy="914400"/>
          </a:xfrm>
          <a:prstGeom prst="bentArrow">
            <a:avLst>
              <a:gd name="adj1" fmla="val 12625"/>
              <a:gd name="adj2" fmla="val 15719"/>
              <a:gd name="adj3" fmla="val 21464"/>
              <a:gd name="adj4" fmla="val 437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row: Bent 36">
            <a:extLst>
              <a:ext uri="{FF2B5EF4-FFF2-40B4-BE49-F238E27FC236}">
                <a16:creationId xmlns:a16="http://schemas.microsoft.com/office/drawing/2014/main" id="{03035E7C-A090-4A4C-B0F3-6A43DC1B5980}"/>
              </a:ext>
            </a:extLst>
          </p:cNvPr>
          <p:cNvSpPr/>
          <p:nvPr/>
        </p:nvSpPr>
        <p:spPr>
          <a:xfrm rot="2700000">
            <a:off x="9049251" y="4030847"/>
            <a:ext cx="914400" cy="914400"/>
          </a:xfrm>
          <a:prstGeom prst="bentArrow">
            <a:avLst>
              <a:gd name="adj1" fmla="val 12625"/>
              <a:gd name="adj2" fmla="val 15719"/>
              <a:gd name="adj3" fmla="val 21464"/>
              <a:gd name="adj4" fmla="val 437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2498F97-7411-484C-AE4A-E34D075EEF30}"/>
              </a:ext>
            </a:extLst>
          </p:cNvPr>
          <p:cNvGrpSpPr/>
          <p:nvPr/>
        </p:nvGrpSpPr>
        <p:grpSpPr>
          <a:xfrm>
            <a:off x="6762297" y="3433804"/>
            <a:ext cx="1811747" cy="1967948"/>
            <a:chOff x="9476960" y="1818861"/>
            <a:chExt cx="1811747" cy="1967948"/>
          </a:xfrm>
        </p:grpSpPr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20A3E327-F2F7-4536-B596-1D9A1051F85B}"/>
                </a:ext>
              </a:extLst>
            </p:cNvPr>
            <p:cNvSpPr/>
            <p:nvPr/>
          </p:nvSpPr>
          <p:spPr>
            <a:xfrm>
              <a:off x="9476960" y="1818861"/>
              <a:ext cx="273327" cy="1967948"/>
            </a:xfrm>
            <a:prstGeom prst="downArrow">
              <a:avLst>
                <a:gd name="adj1" fmla="val 44368"/>
                <a:gd name="adj2" fmla="val 6935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DACEA599-E9D5-4EF3-A454-89FB56E5C137}"/>
                </a:ext>
              </a:extLst>
            </p:cNvPr>
            <p:cNvSpPr/>
            <p:nvPr/>
          </p:nvSpPr>
          <p:spPr>
            <a:xfrm>
              <a:off x="10147988" y="1818861"/>
              <a:ext cx="273327" cy="1967948"/>
            </a:xfrm>
            <a:prstGeom prst="downArrow">
              <a:avLst>
                <a:gd name="adj1" fmla="val 44368"/>
                <a:gd name="adj2" fmla="val 6935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1B7C9DB0-B365-4C09-8D78-065083FEA7D6}"/>
                </a:ext>
              </a:extLst>
            </p:cNvPr>
            <p:cNvSpPr/>
            <p:nvPr/>
          </p:nvSpPr>
          <p:spPr>
            <a:xfrm>
              <a:off x="11015380" y="1818861"/>
              <a:ext cx="273327" cy="1967948"/>
            </a:xfrm>
            <a:prstGeom prst="downArrow">
              <a:avLst>
                <a:gd name="adj1" fmla="val 44368"/>
                <a:gd name="adj2" fmla="val 6935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1419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n-US" sz="3200" dirty="0"/>
              <a:t>Background</a:t>
            </a:r>
          </a:p>
          <a:p>
            <a:pPr>
              <a:lnSpc>
                <a:spcPct val="114000"/>
              </a:lnSpc>
            </a:pPr>
            <a:r>
              <a:rPr lang="en-US" sz="3200" dirty="0"/>
              <a:t>Motivation</a:t>
            </a:r>
          </a:p>
          <a:p>
            <a:pPr>
              <a:lnSpc>
                <a:spcPct val="114000"/>
              </a:lnSpc>
            </a:pPr>
            <a:r>
              <a:rPr lang="en-US" sz="3200" dirty="0"/>
              <a:t>Hardware Architecture</a:t>
            </a:r>
          </a:p>
          <a:p>
            <a:pPr>
              <a:lnSpc>
                <a:spcPct val="114000"/>
              </a:lnSpc>
            </a:pPr>
            <a:r>
              <a:rPr lang="en-US" sz="3200" dirty="0"/>
              <a:t>Experimental Results</a:t>
            </a:r>
          </a:p>
          <a:p>
            <a:pPr>
              <a:lnSpc>
                <a:spcPct val="114000"/>
              </a:lnSpc>
            </a:pPr>
            <a:r>
              <a:rPr lang="en-US" sz="3200" dirty="0"/>
              <a:t>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90161549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68C6BF-0005-4213-9CCF-127B68CFC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 in Winograd Domain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57BBA-362E-431A-B306-A9CADF73B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3A370-3211-45D1-9C0F-01A5BF080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449841"/>
            <a:ext cx="5036436" cy="426515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316D54D-FDB7-4514-8F29-DC74C02C3E1B}"/>
              </a:ext>
            </a:extLst>
          </p:cNvPr>
          <p:cNvSpPr/>
          <p:nvPr/>
        </p:nvSpPr>
        <p:spPr>
          <a:xfrm>
            <a:off x="6810528" y="3428999"/>
            <a:ext cx="181017" cy="18101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3A2F17-02CB-4F26-95E4-C2F56017BB35}"/>
              </a:ext>
            </a:extLst>
          </p:cNvPr>
          <p:cNvSpPr/>
          <p:nvPr/>
        </p:nvSpPr>
        <p:spPr>
          <a:xfrm>
            <a:off x="7477929" y="3428999"/>
            <a:ext cx="181017" cy="18101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61D280-8BCA-4D1B-BF29-6FC3ADD78CCF}"/>
              </a:ext>
            </a:extLst>
          </p:cNvPr>
          <p:cNvSpPr/>
          <p:nvPr/>
        </p:nvSpPr>
        <p:spPr>
          <a:xfrm>
            <a:off x="8358081" y="3428999"/>
            <a:ext cx="181017" cy="18101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947033-DD24-4A7C-82A5-1B4CED73DEFD}"/>
              </a:ext>
            </a:extLst>
          </p:cNvPr>
          <p:cNvSpPr/>
          <p:nvPr/>
        </p:nvSpPr>
        <p:spPr>
          <a:xfrm>
            <a:off x="6810528" y="4095609"/>
            <a:ext cx="181017" cy="18101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B29C262-B567-416C-B2EC-8D3B34AD5512}"/>
              </a:ext>
            </a:extLst>
          </p:cNvPr>
          <p:cNvSpPr/>
          <p:nvPr/>
        </p:nvSpPr>
        <p:spPr>
          <a:xfrm>
            <a:off x="7477929" y="4095609"/>
            <a:ext cx="181017" cy="18101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9BE7D73-75E0-4DC0-BBCE-F08592059EA6}"/>
              </a:ext>
            </a:extLst>
          </p:cNvPr>
          <p:cNvSpPr/>
          <p:nvPr/>
        </p:nvSpPr>
        <p:spPr>
          <a:xfrm>
            <a:off x="8364392" y="4095609"/>
            <a:ext cx="181017" cy="18101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837B10-A195-41C3-A34B-474C61E40F3F}"/>
              </a:ext>
            </a:extLst>
          </p:cNvPr>
          <p:cNvSpPr/>
          <p:nvPr/>
        </p:nvSpPr>
        <p:spPr>
          <a:xfrm>
            <a:off x="6810528" y="4981728"/>
            <a:ext cx="181017" cy="18101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AFA798-A3C8-4CDC-9F80-664766ACB788}"/>
              </a:ext>
            </a:extLst>
          </p:cNvPr>
          <p:cNvSpPr/>
          <p:nvPr/>
        </p:nvSpPr>
        <p:spPr>
          <a:xfrm>
            <a:off x="7476642" y="4981728"/>
            <a:ext cx="181017" cy="18101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7EA7FC1-4731-4C33-A434-6536A195AFD1}"/>
              </a:ext>
            </a:extLst>
          </p:cNvPr>
          <p:cNvSpPr/>
          <p:nvPr/>
        </p:nvSpPr>
        <p:spPr>
          <a:xfrm>
            <a:off x="8364392" y="4976014"/>
            <a:ext cx="181017" cy="18101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930A41-A20E-4E8E-A9CB-DF5BF4E9947A}"/>
              </a:ext>
            </a:extLst>
          </p:cNvPr>
          <p:cNvSpPr txBox="1">
            <a:spLocks/>
          </p:cNvSpPr>
          <p:nvPr/>
        </p:nvSpPr>
        <p:spPr>
          <a:xfrm>
            <a:off x="5978948" y="1326858"/>
            <a:ext cx="2098313" cy="657924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4"/>
                </a:solidFill>
              </a:rPr>
              <a:t>Spatial-to-Winograd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4"/>
                </a:solidFill>
              </a:rPr>
              <a:t>Transformation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54B7654-7DA8-4329-B3AF-2E534B0F73C7}"/>
              </a:ext>
            </a:extLst>
          </p:cNvPr>
          <p:cNvSpPr txBox="1">
            <a:spLocks/>
          </p:cNvSpPr>
          <p:nvPr/>
        </p:nvSpPr>
        <p:spPr>
          <a:xfrm>
            <a:off x="9897900" y="4766320"/>
            <a:ext cx="2098313" cy="657924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4"/>
                </a:solidFill>
              </a:rPr>
              <a:t>Winograd-to-Spatial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4"/>
                </a:solidFill>
              </a:rPr>
              <a:t>Transformation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900F40A-93D4-4BBD-8506-E437B19483CB}"/>
              </a:ext>
            </a:extLst>
          </p:cNvPr>
          <p:cNvGrpSpPr/>
          <p:nvPr/>
        </p:nvGrpSpPr>
        <p:grpSpPr>
          <a:xfrm>
            <a:off x="1167325" y="5066523"/>
            <a:ext cx="4120183" cy="1391557"/>
            <a:chOff x="829504" y="3886199"/>
            <a:chExt cx="7817097" cy="2640159"/>
          </a:xfrm>
        </p:grpSpPr>
        <p:pic>
          <p:nvPicPr>
            <p:cNvPr id="27" name="Picture 26" descr="Table&#10;&#10;Description automatically generated">
              <a:extLst>
                <a:ext uri="{FF2B5EF4-FFF2-40B4-BE49-F238E27FC236}">
                  <a16:creationId xmlns:a16="http://schemas.microsoft.com/office/drawing/2014/main" id="{78F88D83-7601-4200-B3C5-6F8307548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504" y="3886199"/>
              <a:ext cx="7817097" cy="2640159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686914C-2A6F-4811-9D52-03EC2991B750}"/>
                </a:ext>
              </a:extLst>
            </p:cNvPr>
            <p:cNvSpPr/>
            <p:nvPr/>
          </p:nvSpPr>
          <p:spPr>
            <a:xfrm>
              <a:off x="829504" y="3886200"/>
              <a:ext cx="870087" cy="2584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935FC16-8AD2-402C-B75D-DD1C21DC36AC}"/>
              </a:ext>
            </a:extLst>
          </p:cNvPr>
          <p:cNvSpPr/>
          <p:nvPr/>
        </p:nvSpPr>
        <p:spPr>
          <a:xfrm>
            <a:off x="1205801" y="5902200"/>
            <a:ext cx="4012242" cy="332241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Bent 34">
            <a:extLst>
              <a:ext uri="{FF2B5EF4-FFF2-40B4-BE49-F238E27FC236}">
                <a16:creationId xmlns:a16="http://schemas.microsoft.com/office/drawing/2014/main" id="{FF65DB03-DF4A-488E-B8E8-66ECB0A76BB3}"/>
              </a:ext>
            </a:extLst>
          </p:cNvPr>
          <p:cNvSpPr/>
          <p:nvPr/>
        </p:nvSpPr>
        <p:spPr>
          <a:xfrm rot="13500000" flipH="1">
            <a:off x="7415701" y="2010347"/>
            <a:ext cx="914400" cy="914400"/>
          </a:xfrm>
          <a:prstGeom prst="bentArrow">
            <a:avLst>
              <a:gd name="adj1" fmla="val 12625"/>
              <a:gd name="adj2" fmla="val 15719"/>
              <a:gd name="adj3" fmla="val 21464"/>
              <a:gd name="adj4" fmla="val 437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row: Bent 36">
            <a:extLst>
              <a:ext uri="{FF2B5EF4-FFF2-40B4-BE49-F238E27FC236}">
                <a16:creationId xmlns:a16="http://schemas.microsoft.com/office/drawing/2014/main" id="{C2A5E424-97F3-4832-8E03-986621A207EE}"/>
              </a:ext>
            </a:extLst>
          </p:cNvPr>
          <p:cNvSpPr/>
          <p:nvPr/>
        </p:nvSpPr>
        <p:spPr>
          <a:xfrm rot="18900000" flipV="1">
            <a:off x="9049251" y="4209957"/>
            <a:ext cx="914400" cy="914400"/>
          </a:xfrm>
          <a:prstGeom prst="bentArrow">
            <a:avLst>
              <a:gd name="adj1" fmla="val 12625"/>
              <a:gd name="adj2" fmla="val 15719"/>
              <a:gd name="adj3" fmla="val 21464"/>
              <a:gd name="adj4" fmla="val 437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2DCD2C-D9F8-48E2-9C83-9994EA5C08DB}"/>
              </a:ext>
            </a:extLst>
          </p:cNvPr>
          <p:cNvSpPr txBox="1"/>
          <p:nvPr/>
        </p:nvSpPr>
        <p:spPr>
          <a:xfrm>
            <a:off x="6173126" y="5867400"/>
            <a:ext cx="412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Configurable Tiling Strategy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63329C-EEFB-4AF8-B414-E22C11750CAE}"/>
              </a:ext>
            </a:extLst>
          </p:cNvPr>
          <p:cNvSpPr txBox="1"/>
          <p:nvPr/>
        </p:nvSpPr>
        <p:spPr>
          <a:xfrm>
            <a:off x="888975" y="1706195"/>
            <a:ext cx="467688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/>
              <a:t>Load &amp; Save Manager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Can switch the domain PE works in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On-the-fly domain transformation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i="1" dirty="0"/>
              <a:t>PE in Spatial Domain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All GEMM cores construct a large broadcast array</a:t>
            </a:r>
            <a:endParaRPr lang="en-US" b="1" i="1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i="1" dirty="0"/>
              <a:t>PE in Winograd Domain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Each GEMM core works for one element in the feature map tile</a:t>
            </a:r>
          </a:p>
        </p:txBody>
      </p:sp>
    </p:spTree>
    <p:extLst>
      <p:ext uri="{BB962C8B-B14F-4D97-AF65-F5344CB8AC3E}">
        <p14:creationId xmlns:p14="http://schemas.microsoft.com/office/powerpoint/2010/main" val="36268947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/>
      <p:bldP spid="23" grpId="0"/>
      <p:bldP spid="33" grpId="0" animBg="1"/>
      <p:bldP spid="33" grpId="1" animBg="1"/>
      <p:bldP spid="35" grpId="0" animBg="1"/>
      <p:bldP spid="37" grpId="0" animBg="1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766DEE-C039-4935-A35A-54A5B69B3D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Design Space Exploration (DSE)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9563B-EA61-485D-B35F-4A1B165B2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7">
                <a:extLst>
                  <a:ext uri="{FF2B5EF4-FFF2-40B4-BE49-F238E27FC236}">
                    <a16:creationId xmlns:a16="http://schemas.microsoft.com/office/drawing/2014/main" id="{5CB234EB-D6AD-444F-B84C-6F9A1C786E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50595" y="1377787"/>
                <a:ext cx="4196861" cy="2315942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b="1" i="1" dirty="0"/>
                  <a:t>Presume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𝑁𝐼</m:t>
                    </m:r>
                  </m:oMath>
                </a14:m>
                <a:r>
                  <a:rPr lang="en-US" sz="2000" dirty="0"/>
                  <a:t> denotes number of instances</a:t>
                </a:r>
              </a:p>
              <a:p>
                <a:r>
                  <a:rPr lang="en-US" sz="2000" dirty="0"/>
                  <a:t>Totally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CONV / FC layers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𝑖𝑠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𝑤𝑠</m:t>
                    </m:r>
                  </m:oMath>
                </a14:m>
                <a:r>
                  <a:rPr lang="en-US" sz="2000" dirty="0"/>
                  <a:t> denotes input and weight stationary, respectively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000" dirty="0"/>
                  <a:t> denotes latency of 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000" dirty="0"/>
                  <a:t>-</a:t>
                </a:r>
                <a:r>
                  <a:rPr lang="en-US" sz="2000" dirty="0" err="1"/>
                  <a:t>th</a:t>
                </a:r>
                <a:r>
                  <a:rPr lang="en-US" sz="2000" dirty="0"/>
                  <a:t> layer</a:t>
                </a:r>
              </a:p>
            </p:txBody>
          </p:sp>
        </mc:Choice>
        <mc:Fallback xmlns="">
          <p:sp>
            <p:nvSpPr>
              <p:cNvPr id="7" name="Content Placeholder 7">
                <a:extLst>
                  <a:ext uri="{FF2B5EF4-FFF2-40B4-BE49-F238E27FC236}">
                    <a16:creationId xmlns:a16="http://schemas.microsoft.com/office/drawing/2014/main" id="{5CB234EB-D6AD-444F-B84C-6F9A1C786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595" y="1377787"/>
                <a:ext cx="4196861" cy="2315942"/>
              </a:xfrm>
              <a:prstGeom prst="rect">
                <a:avLst/>
              </a:prstGeom>
              <a:blipFill>
                <a:blip r:embed="rId2"/>
                <a:stretch>
                  <a:fillRect l="-1308" t="-2632" r="-1308" b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FFB3AD-F6BC-4774-BD70-9B5593639EF1}"/>
              </a:ext>
            </a:extLst>
          </p:cNvPr>
          <p:cNvCxnSpPr/>
          <p:nvPr/>
        </p:nvCxnSpPr>
        <p:spPr>
          <a:xfrm>
            <a:off x="3746500" y="3830424"/>
            <a:ext cx="6324600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4BD8F1-4C78-4915-B475-BFE940202825}"/>
                  </a:ext>
                </a:extLst>
              </p:cNvPr>
              <p:cNvSpPr txBox="1"/>
              <p:nvPr/>
            </p:nvSpPr>
            <p:spPr>
              <a:xfrm>
                <a:off x="1139268" y="3913695"/>
                <a:ext cx="10560137" cy="3028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i="1" dirty="0"/>
                  <a:t>Pre-Step:</a:t>
                </a:r>
                <a:r>
                  <a:rPr lang="en-US" sz="2000" dirty="0"/>
                  <a:t> Latency and FPGA resource (LUT, DSP, and BRAM) estimation models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i="1" dirty="0"/>
                  <a:t>Step1:</a:t>
                </a:r>
                <a:r>
                  <a:rPr lang="en-US" sz="2000" dirty="0"/>
                  <a:t> Search for </a:t>
                </a:r>
                <a:r>
                  <a:rPr lang="en-US" sz="2000" b="1" dirty="0"/>
                  <a:t>design candidates</a:t>
                </a:r>
                <a:r>
                  <a:rPr lang="en-US" sz="2000" dirty="0"/>
                  <a:t> with different HW parameters</a:t>
                </a:r>
              </a:p>
              <a:p>
                <a:pPr marL="852015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Under each possible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𝑁𝐼</m:t>
                    </m:r>
                  </m:oMath>
                </a14:m>
                <a:r>
                  <a:rPr lang="en-US" dirty="0"/>
                  <a:t> combination, we increase parallel factors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𝑃𝑂</m:t>
                    </m:r>
                  </m:oMath>
                </a14:m>
                <a:r>
                  <a:rPr lang="en-US" dirty="0"/>
                  <a:t> in turn until one of the resource constraints is no longer satisfied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i="1" dirty="0"/>
                  <a:t>Step2:</a:t>
                </a:r>
                <a:r>
                  <a:rPr lang="en-US" sz="2000" dirty="0"/>
                  <a:t> Search for optimal SW parameter combination for each design candidate</a:t>
                </a:r>
              </a:p>
              <a:p>
                <a:pPr marL="852015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∈[1,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optimal, 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is optimal.</a:t>
                </a:r>
              </a:p>
              <a:p>
                <a:pPr marL="852015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Walk through the 4 SW parameter combinations and select the best one for each layer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i="1" dirty="0"/>
                  <a:t>Step3:</a:t>
                </a:r>
                <a:r>
                  <a:rPr lang="en-US" sz="2000" dirty="0"/>
                  <a:t> Select the design candidate with the lowest latency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4BD8F1-4C78-4915-B475-BFE940202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68" y="3913695"/>
                <a:ext cx="10560137" cy="3028586"/>
              </a:xfrm>
              <a:prstGeom prst="rect">
                <a:avLst/>
              </a:prstGeom>
              <a:blipFill>
                <a:blip r:embed="rId3"/>
                <a:stretch>
                  <a:fillRect l="-520" t="-1006" r="-462" b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E356B35-594C-41CC-AA69-1518433D18A1}"/>
              </a:ext>
            </a:extLst>
          </p:cNvPr>
          <p:cNvGrpSpPr/>
          <p:nvPr/>
        </p:nvGrpSpPr>
        <p:grpSpPr>
          <a:xfrm>
            <a:off x="1139268" y="1575675"/>
            <a:ext cx="6404790" cy="2070056"/>
            <a:chOff x="1139268" y="1575675"/>
            <a:chExt cx="6404790" cy="20700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6ACD834-534D-4665-A216-6C224AB36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268" y="1575675"/>
              <a:ext cx="6404790" cy="20700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CFED83D-BF66-41DD-B914-D0980E37954E}"/>
                    </a:ext>
                  </a:extLst>
                </p:cNvPr>
                <p:cNvSpPr txBox="1"/>
                <p:nvPr/>
              </p:nvSpPr>
              <p:spPr>
                <a:xfrm>
                  <a:off x="6221373" y="2516903"/>
                  <a:ext cx="1056120" cy="2308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𝑁𝐼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1,16</m:t>
                          </m:r>
                        </m:e>
                      </m:d>
                    </m:oMath>
                  </a14:m>
                  <a:r>
                    <a:rPr lang="en-US" sz="1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CFED83D-BF66-41DD-B914-D0980E3795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1373" y="2516903"/>
                  <a:ext cx="1056120" cy="230832"/>
                </a:xfrm>
                <a:prstGeom prst="rect">
                  <a:avLst/>
                </a:prstGeom>
                <a:blipFill>
                  <a:blip r:embed="rId5"/>
                  <a:stretch>
                    <a:fillRect l="-2890" t="-26316" r="-6936" b="-47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5DA6667-4237-4BFB-93DB-1BFA3571B03D}"/>
              </a:ext>
            </a:extLst>
          </p:cNvPr>
          <p:cNvSpPr/>
          <p:nvPr/>
        </p:nvSpPr>
        <p:spPr>
          <a:xfrm>
            <a:off x="2819448" y="2917922"/>
            <a:ext cx="4603327" cy="332241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2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D2CEEB-5086-4F00-A723-956F65408C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D0175-05D0-44D4-9FAF-D0FE3727DD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Higher Performance and Higher Flexibility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44F99-76F3-4437-9771-9865FF26C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3189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2D1EBF-E986-47C2-A0F5-1351F3018E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VGG16 Case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37588-AA3C-42D2-A866-697A3A061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8E1EC2-BBB6-40F5-951D-1B37BF336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33" y="2187805"/>
            <a:ext cx="5304322" cy="35294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EB7D56-FBCD-432F-ACD1-EBA70A1CA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239" y="4308280"/>
            <a:ext cx="5031791" cy="1003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>
                <a:extLst>
                  <a:ext uri="{FF2B5EF4-FFF2-40B4-BE49-F238E27FC236}">
                    <a16:creationId xmlns:a16="http://schemas.microsoft.com/office/drawing/2014/main" id="{235B9B2D-33EB-40D8-852A-E9826B1198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4738" y="2274134"/>
                <a:ext cx="4650791" cy="1739474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/>
                  <a:t>Xilinx VU9P Configuration: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𝑃𝐼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=4,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𝑃𝑂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=4,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𝑃𝑇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=6,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𝑁𝐼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200" dirty="0"/>
              </a:p>
              <a:p>
                <a:r>
                  <a:rPr lang="en-US" sz="2600" dirty="0"/>
                  <a:t>PYNQ-Z1 Configuration: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𝑃𝐼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=4,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𝑃𝑂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=4,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𝑃𝑇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=4,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𝑁𝐼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Content Placeholder 7">
                <a:extLst>
                  <a:ext uri="{FF2B5EF4-FFF2-40B4-BE49-F238E27FC236}">
                    <a16:creationId xmlns:a16="http://schemas.microsoft.com/office/drawing/2014/main" id="{235B9B2D-33EB-40D8-852A-E9826B119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738" y="2274134"/>
                <a:ext cx="4650791" cy="1739474"/>
              </a:xfrm>
              <a:prstGeom prst="rect">
                <a:avLst/>
              </a:prstGeom>
              <a:blipFill>
                <a:blip r:embed="rId4"/>
                <a:stretch>
                  <a:fillRect l="-1966" t="-5263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6650C0D5-D964-469C-BD59-B3C5DF07E125}"/>
              </a:ext>
            </a:extLst>
          </p:cNvPr>
          <p:cNvSpPr/>
          <p:nvPr/>
        </p:nvSpPr>
        <p:spPr>
          <a:xfrm rot="5400000">
            <a:off x="4172001" y="4150007"/>
            <a:ext cx="1485797" cy="83820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50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7EFD33-51ED-44C6-ACEF-B8D276B6FF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Performance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CFF7F-EEDB-47AD-878C-CD18B9817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6D5DDB-87A8-454E-9B18-879A37AB9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2896"/>
            <a:ext cx="5257800" cy="471388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5E33B3-24F9-4F55-A191-800D1BCB6C9C}"/>
              </a:ext>
            </a:extLst>
          </p:cNvPr>
          <p:cNvSpPr txBox="1">
            <a:spLocks/>
          </p:cNvSpPr>
          <p:nvPr/>
        </p:nvSpPr>
        <p:spPr>
          <a:xfrm>
            <a:off x="6436934" y="1959839"/>
            <a:ext cx="5817911" cy="418000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/>
              <a:t>CONV Layer Test Cases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Kernel Size: 1x1, 3x3, 5x5, 7x7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Feature Size: 224, 112, 56, 28, 14 (yellow areas)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Channel Size: 512, 256, 128, 64 (grey bars)</a:t>
            </a:r>
          </a:p>
          <a:p>
            <a:r>
              <a:rPr lang="en-US" sz="2000" b="1" i="1" dirty="0"/>
              <a:t>Spatial CONV (light blue curve)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Support all kernel sizes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Stable and close to peak performance</a:t>
            </a:r>
          </a:p>
          <a:p>
            <a:r>
              <a:rPr lang="en-US" sz="2000" b="1" i="1" dirty="0"/>
              <a:t>Winograd CONV (dark blur curve)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Higher peak performance than Spatial CONV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Performance is sensitive to feature map size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Small feature map size =&gt; Low CTC ratio =&gt; Memory-bounded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C419A7E-50D0-48AF-ADC3-488293FF2CFC}"/>
              </a:ext>
            </a:extLst>
          </p:cNvPr>
          <p:cNvSpPr/>
          <p:nvPr/>
        </p:nvSpPr>
        <p:spPr>
          <a:xfrm rot="21201302">
            <a:off x="3278416" y="1962316"/>
            <a:ext cx="254036" cy="787300"/>
          </a:xfrm>
          <a:prstGeom prst="downArrow">
            <a:avLst>
              <a:gd name="adj1" fmla="val 50859"/>
              <a:gd name="adj2" fmla="val 725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C6775A2-717D-4658-BB06-BDCEE9CAA3F4}"/>
              </a:ext>
            </a:extLst>
          </p:cNvPr>
          <p:cNvSpPr/>
          <p:nvPr/>
        </p:nvSpPr>
        <p:spPr>
          <a:xfrm rot="21201302">
            <a:off x="4232095" y="2181047"/>
            <a:ext cx="254036" cy="787300"/>
          </a:xfrm>
          <a:prstGeom prst="downArrow">
            <a:avLst>
              <a:gd name="adj1" fmla="val 50859"/>
              <a:gd name="adj2" fmla="val 725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9973C87-A56D-46A5-BAAC-25495E1B386C}"/>
              </a:ext>
            </a:extLst>
          </p:cNvPr>
          <p:cNvSpPr/>
          <p:nvPr/>
        </p:nvSpPr>
        <p:spPr>
          <a:xfrm rot="21201302">
            <a:off x="5185772" y="2293334"/>
            <a:ext cx="254036" cy="787300"/>
          </a:xfrm>
          <a:prstGeom prst="downArrow">
            <a:avLst>
              <a:gd name="adj1" fmla="val 50859"/>
              <a:gd name="adj2" fmla="val 725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F44CA68-9F1B-4EB7-AA8D-1AA3323E3671}"/>
              </a:ext>
            </a:extLst>
          </p:cNvPr>
          <p:cNvSpPr/>
          <p:nvPr/>
        </p:nvSpPr>
        <p:spPr>
          <a:xfrm rot="19893502">
            <a:off x="3146571" y="3905912"/>
            <a:ext cx="254036" cy="787300"/>
          </a:xfrm>
          <a:prstGeom prst="downArrow">
            <a:avLst>
              <a:gd name="adj1" fmla="val 50859"/>
              <a:gd name="adj2" fmla="val 725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E61112FA-8EF6-4457-8592-571E47D7807F}"/>
              </a:ext>
            </a:extLst>
          </p:cNvPr>
          <p:cNvSpPr/>
          <p:nvPr/>
        </p:nvSpPr>
        <p:spPr>
          <a:xfrm rot="19893502">
            <a:off x="4104644" y="4185256"/>
            <a:ext cx="254036" cy="787300"/>
          </a:xfrm>
          <a:prstGeom prst="downArrow">
            <a:avLst>
              <a:gd name="adj1" fmla="val 50859"/>
              <a:gd name="adj2" fmla="val 725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4964434-E71A-44FC-8B67-0F289DE2123E}"/>
              </a:ext>
            </a:extLst>
          </p:cNvPr>
          <p:cNvSpPr/>
          <p:nvPr/>
        </p:nvSpPr>
        <p:spPr>
          <a:xfrm rot="19893502">
            <a:off x="5058322" y="4239004"/>
            <a:ext cx="254036" cy="787300"/>
          </a:xfrm>
          <a:prstGeom prst="downArrow">
            <a:avLst>
              <a:gd name="adj1" fmla="val 50859"/>
              <a:gd name="adj2" fmla="val 725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126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4C580C-0640-46CB-B997-145755B78C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764CF-2209-46C9-BA90-B17CFF2F3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AFD4F6D-8858-4073-9398-CF1CDC5AF0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524000"/>
                <a:ext cx="10287000" cy="468634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81995" indent="-381995" algn="l" defTabSz="509326" rtl="0" eaLnBrk="1" latinLnBrk="0" hangingPunct="1">
                  <a:spcBef>
                    <a:spcPct val="20000"/>
                  </a:spcBef>
                  <a:buFont typeface="Arial"/>
                  <a:buChar char="•"/>
                  <a:defRPr sz="3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27657" indent="-318330" algn="l" defTabSz="509326" rtl="0" eaLnBrk="1" latinLnBrk="0" hangingPunct="1">
                  <a:spcBef>
                    <a:spcPct val="20000"/>
                  </a:spcBef>
                  <a:buFont typeface="Arial"/>
                  <a:buChar char="–"/>
                  <a:defRPr sz="30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73318" indent="-254664" algn="l" defTabSz="509326" rtl="0" eaLnBrk="1" latinLnBrk="0" hangingPunct="1">
                  <a:spcBef>
                    <a:spcPct val="20000"/>
                  </a:spcBef>
                  <a:buFont typeface="Arial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82645" indent="-254664" algn="l" defTabSz="509326" rtl="0" eaLnBrk="1" latinLnBrk="0" hangingPunct="1">
                  <a:spcBef>
                    <a:spcPct val="20000"/>
                  </a:spcBef>
                  <a:buFont typeface="Arial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91971" indent="-254664" algn="l" defTabSz="509326" rtl="0" eaLnBrk="1" latinLnBrk="0" hangingPunct="1">
                  <a:spcBef>
                    <a:spcPct val="20000"/>
                  </a:spcBef>
                  <a:buFont typeface="Arial"/>
                  <a:buChar char="»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01298" indent="-254664" algn="l" defTabSz="509326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10625" indent="-254664" algn="l" defTabSz="509326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9952" indent="-254664" algn="l" defTabSz="509326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29278" indent="-254664" algn="l" defTabSz="509326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/>
                  <a:t>HybridDNN Architecture: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200" dirty="0"/>
                  <a:t>Hybrid CONV Processing Engine (Spatial and Winograd CONV)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200" dirty="0"/>
                  <a:t>Support multiple dataflow (input and weight stationary)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200" dirty="0"/>
                  <a:t>Scalable parallel factors 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𝑃𝐼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𝑃𝑂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𝑃𝑇</m:t>
                    </m:r>
                  </m:oMath>
                </a14:m>
                <a:r>
                  <a:rPr lang="en-US" sz="2200" dirty="0"/>
                  <a:t>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𝑁𝐼</m:t>
                    </m:r>
                  </m:oMath>
                </a14:m>
                <a:r>
                  <a:rPr lang="en-US" sz="2200" dirty="0"/>
                  <a:t>)</a:t>
                </a:r>
              </a:p>
              <a:p>
                <a:r>
                  <a:rPr lang="en-US" sz="2600" dirty="0"/>
                  <a:t>Design Space Exploration: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altLang="zh-CN" sz="2200" dirty="0"/>
                  <a:t>Efficient</a:t>
                </a:r>
                <a:r>
                  <a:rPr lang="en-US" sz="2200" dirty="0"/>
                  <a:t> algorithm for optimizing HW &amp; SW parameters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200" dirty="0"/>
                  <a:t>Performance estimation model (4.27% and 4.03% error for VU9P and PYNQ-Z1)</a:t>
                </a:r>
              </a:p>
              <a:p>
                <a:r>
                  <a:rPr lang="en-US" sz="2600" dirty="0"/>
                  <a:t>On-board Experimental Results: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200" dirty="0"/>
                  <a:t>3375.3 (VU9P) and 83.3 (PYNQ-Z1) GOPS performance on VGG16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AFD4F6D-8858-4073-9398-CF1CDC5AF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24000"/>
                <a:ext cx="10287000" cy="4686346"/>
              </a:xfrm>
              <a:prstGeom prst="rect">
                <a:avLst/>
              </a:prstGeom>
              <a:blipFill>
                <a:blip r:embed="rId2"/>
                <a:stretch>
                  <a:fillRect l="-948" t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24295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2F7B6B-3267-41CA-AC7B-687C80EA2F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EC3B5-32E9-4A55-BB60-A2CB7DED37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Hanchen Ye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E74E0-1BC1-4C67-9396-B6C022E54B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University of Illinois at Urbana-Champaign</a:t>
            </a:r>
          </a:p>
        </p:txBody>
      </p:sp>
    </p:spTree>
    <p:extLst>
      <p:ext uri="{BB962C8B-B14F-4D97-AF65-F5344CB8AC3E}">
        <p14:creationId xmlns:p14="http://schemas.microsoft.com/office/powerpoint/2010/main" val="258249052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84F2FC0-426F-4CA4-85EA-9AB9DED66BA6}"/>
                  </a:ext>
                </a:extLst>
              </p:cNvPr>
              <p:cNvSpPr/>
              <p:nvPr/>
            </p:nvSpPr>
            <p:spPr>
              <a:xfrm>
                <a:off x="7439236" y="6148575"/>
                <a:ext cx="3082916" cy="570418"/>
              </a:xfrm>
              <a:prstGeom prst="roundRect">
                <a:avLst>
                  <a:gd name="adj" fmla="val 8743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84F2FC0-426F-4CA4-85EA-9AB9DED66B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236" y="6148575"/>
                <a:ext cx="3082916" cy="570418"/>
              </a:xfrm>
              <a:prstGeom prst="roundRect">
                <a:avLst>
                  <a:gd name="adj" fmla="val 8743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C8716-451D-4D9D-B52F-89B6E8DEC0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Winograd Fast Convolution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41BDC-7D0B-45AB-9D4D-D2C46033E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DCF0D0-70CF-4597-BB7C-4C84FCA5B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357" y="1512188"/>
            <a:ext cx="3876675" cy="44862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C268A9-BD81-46A1-956B-5CD7F6E27D2D}"/>
                  </a:ext>
                </a:extLst>
              </p:cNvPr>
              <p:cNvSpPr txBox="1"/>
              <p:nvPr/>
            </p:nvSpPr>
            <p:spPr>
              <a:xfrm>
                <a:off x="865738" y="1538186"/>
                <a:ext cx="13838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Input Tile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C268A9-BD81-46A1-956B-5CD7F6E27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38" y="1538186"/>
                <a:ext cx="1383840" cy="400110"/>
              </a:xfrm>
              <a:prstGeom prst="rect">
                <a:avLst/>
              </a:prstGeom>
              <a:blipFill>
                <a:blip r:embed="rId4"/>
                <a:stretch>
                  <a:fillRect l="-440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06A8DC-437D-4756-A391-EF40681B2593}"/>
                  </a:ext>
                </a:extLst>
              </p:cNvPr>
              <p:cNvSpPr txBox="1"/>
              <p:nvPr/>
            </p:nvSpPr>
            <p:spPr>
              <a:xfrm>
                <a:off x="2382925" y="1533289"/>
                <a:ext cx="11487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06A8DC-437D-4756-A391-EF40681B2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925" y="1533289"/>
                <a:ext cx="1148712" cy="400110"/>
              </a:xfrm>
              <a:prstGeom prst="rect">
                <a:avLst/>
              </a:prstGeom>
              <a:blipFill>
                <a:blip r:embed="rId5"/>
                <a:stretch>
                  <a:fillRect l="-5851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19BBB7-AD21-4868-BA1D-8A5A85952276}"/>
                  </a:ext>
                </a:extLst>
              </p:cNvPr>
              <p:cNvSpPr txBox="1"/>
              <p:nvPr/>
            </p:nvSpPr>
            <p:spPr>
              <a:xfrm>
                <a:off x="3664984" y="1528540"/>
                <a:ext cx="15791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Output Tile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19BBB7-AD21-4868-BA1D-8A5A85952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984" y="1528540"/>
                <a:ext cx="1579150" cy="400110"/>
              </a:xfrm>
              <a:prstGeom prst="rect">
                <a:avLst/>
              </a:prstGeom>
              <a:blipFill>
                <a:blip r:embed="rId6"/>
                <a:stretch>
                  <a:fillRect l="-3861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04C84F6-86D8-4EA4-8514-DCCF9EA44892}"/>
                  </a:ext>
                </a:extLst>
              </p:cNvPr>
              <p:cNvSpPr txBox="1"/>
              <p:nvPr/>
            </p:nvSpPr>
            <p:spPr>
              <a:xfrm>
                <a:off x="1398041" y="3630995"/>
                <a:ext cx="3865096" cy="1677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04C84F6-86D8-4EA4-8514-DCCF9EA44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041" y="3630995"/>
                <a:ext cx="3865096" cy="16773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Down 19">
            <a:extLst>
              <a:ext uri="{FF2B5EF4-FFF2-40B4-BE49-F238E27FC236}">
                <a16:creationId xmlns:a16="http://schemas.microsoft.com/office/drawing/2014/main" id="{EC8F97AF-7814-4409-A41C-FCAB2794B1DB}"/>
              </a:ext>
            </a:extLst>
          </p:cNvPr>
          <p:cNvSpPr/>
          <p:nvPr/>
        </p:nvSpPr>
        <p:spPr>
          <a:xfrm>
            <a:off x="3076066" y="3117910"/>
            <a:ext cx="509048" cy="329938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661A7982-FF79-4E5D-BE90-B2F4668A04E9}"/>
              </a:ext>
            </a:extLst>
          </p:cNvPr>
          <p:cNvSpPr/>
          <p:nvPr/>
        </p:nvSpPr>
        <p:spPr>
          <a:xfrm rot="16200000">
            <a:off x="6027359" y="4315449"/>
            <a:ext cx="509048" cy="329938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ADF9DE6-5BA5-4D7B-8036-5AF7CAA5A966}"/>
                  </a:ext>
                </a:extLst>
              </p:cNvPr>
              <p:cNvSpPr/>
              <p:nvPr/>
            </p:nvSpPr>
            <p:spPr>
              <a:xfrm>
                <a:off x="1450474" y="5598607"/>
                <a:ext cx="3760232" cy="1120386"/>
              </a:xfrm>
              <a:prstGeom prst="roundRect">
                <a:avLst>
                  <a:gd name="adj" fmla="val 8743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en-US" b="1" i="1" dirty="0"/>
                  <a:t>3D 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𝐺𝑔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𝑑𝐵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ADF9DE6-5BA5-4D7B-8036-5AF7CAA5A9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474" y="5598607"/>
                <a:ext cx="3760232" cy="1120386"/>
              </a:xfrm>
              <a:prstGeom prst="roundRect">
                <a:avLst>
                  <a:gd name="adj" fmla="val 8743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C7C433-7E58-48C5-B135-BB96E9B7FEC9}"/>
                  </a:ext>
                </a:extLst>
              </p:cNvPr>
              <p:cNvSpPr txBox="1"/>
              <p:nvPr/>
            </p:nvSpPr>
            <p:spPr>
              <a:xfrm>
                <a:off x="1617687" y="1935706"/>
                <a:ext cx="4347409" cy="1211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C7C433-7E58-48C5-B135-BB96E9B7F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87" y="1935706"/>
                <a:ext cx="4347409" cy="1211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4DE44D4-F874-415B-B5B9-AE388A97FDEA}"/>
              </a:ext>
            </a:extLst>
          </p:cNvPr>
          <p:cNvSpPr txBox="1"/>
          <p:nvPr/>
        </p:nvSpPr>
        <p:spPr>
          <a:xfrm>
            <a:off x="3653241" y="3082824"/>
            <a:ext cx="1973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CONV to EWMM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D4EEBB-0826-4925-9877-380A2AED4C7A}"/>
              </a:ext>
            </a:extLst>
          </p:cNvPr>
          <p:cNvSpPr txBox="1"/>
          <p:nvPr/>
        </p:nvSpPr>
        <p:spPr>
          <a:xfrm>
            <a:off x="1363213" y="7233627"/>
            <a:ext cx="94915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 Source: L. Andrew et al. Fast algorithms for convolutional neural networks, in </a:t>
            </a:r>
            <a:r>
              <a:rPr lang="en-US" sz="1100" i="1" dirty="0">
                <a:solidFill>
                  <a:schemeClr val="bg1"/>
                </a:solidFill>
              </a:rPr>
              <a:t>CVPR</a:t>
            </a:r>
            <a:r>
              <a:rPr lang="en-US" sz="1100" dirty="0">
                <a:solidFill>
                  <a:schemeClr val="bg1"/>
                </a:solidFill>
              </a:rPr>
              <a:t> 2016.</a:t>
            </a:r>
          </a:p>
        </p:txBody>
      </p:sp>
    </p:spTree>
    <p:extLst>
      <p:ext uri="{BB962C8B-B14F-4D97-AF65-F5344CB8AC3E}">
        <p14:creationId xmlns:p14="http://schemas.microsoft.com/office/powerpoint/2010/main" val="206634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/>
      <p:bldP spid="15" grpId="0"/>
      <p:bldP spid="18" grpId="0"/>
      <p:bldP spid="19" grpId="0"/>
      <p:bldP spid="20" grpId="0" animBg="1"/>
      <p:bldP spid="21" grpId="0" animBg="1"/>
      <p:bldP spid="23" grpId="0" animBg="1"/>
      <p:bldP spid="24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D667B-1C77-4088-948E-AF42C78B5A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Support both Spatial and Winograd CONV?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13D75-B5D2-44A5-9AC9-CAB5076D3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FF944D-66B2-47CC-B9A3-3844F09A4D3B}"/>
              </a:ext>
            </a:extLst>
          </p:cNvPr>
          <p:cNvSpPr/>
          <p:nvPr/>
        </p:nvSpPr>
        <p:spPr>
          <a:xfrm>
            <a:off x="989762" y="2387664"/>
            <a:ext cx="3791694" cy="323448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8FF046-DE39-4E21-B7A5-D8716156C459}"/>
              </a:ext>
            </a:extLst>
          </p:cNvPr>
          <p:cNvSpPr/>
          <p:nvPr/>
        </p:nvSpPr>
        <p:spPr>
          <a:xfrm>
            <a:off x="2748846" y="3172270"/>
            <a:ext cx="871049" cy="1717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Spatial PE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4DC022-731C-460F-8A4A-BFEB7C731D1C}"/>
              </a:ext>
            </a:extLst>
          </p:cNvPr>
          <p:cNvSpPr/>
          <p:nvPr/>
        </p:nvSpPr>
        <p:spPr>
          <a:xfrm>
            <a:off x="2748846" y="2550607"/>
            <a:ext cx="1875934" cy="456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Weight Buffer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522931-399C-48D5-9478-6CA82310857F}"/>
              </a:ext>
            </a:extLst>
          </p:cNvPr>
          <p:cNvSpPr/>
          <p:nvPr/>
        </p:nvSpPr>
        <p:spPr>
          <a:xfrm>
            <a:off x="2748845" y="5051319"/>
            <a:ext cx="1875934" cy="431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Acc. Buffer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EA1401-B3AB-439F-A4FB-41DB4C9DD022}"/>
              </a:ext>
            </a:extLst>
          </p:cNvPr>
          <p:cNvSpPr/>
          <p:nvPr/>
        </p:nvSpPr>
        <p:spPr>
          <a:xfrm>
            <a:off x="1152866" y="3172270"/>
            <a:ext cx="1432875" cy="1717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I/O Buffer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4B93E1-1C34-4BE6-8F19-C2F5C60E38F0}"/>
              </a:ext>
            </a:extLst>
          </p:cNvPr>
          <p:cNvSpPr txBox="1"/>
          <p:nvPr/>
        </p:nvSpPr>
        <p:spPr>
          <a:xfrm>
            <a:off x="1071423" y="5113723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FPGA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DED77F-690A-40E8-A103-D81A23922CF5}"/>
              </a:ext>
            </a:extLst>
          </p:cNvPr>
          <p:cNvSpPr/>
          <p:nvPr/>
        </p:nvSpPr>
        <p:spPr>
          <a:xfrm>
            <a:off x="3753730" y="3172270"/>
            <a:ext cx="871049" cy="1717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Winog</a:t>
            </a:r>
            <a:r>
              <a:rPr lang="en-US" sz="1800" dirty="0">
                <a:solidFill>
                  <a:schemeClr val="tx1"/>
                </a:solidFill>
              </a:rPr>
              <a:t>-rad PE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E74DDC-0CAB-47A8-B547-906A05DC029C}"/>
              </a:ext>
            </a:extLst>
          </p:cNvPr>
          <p:cNvSpPr/>
          <p:nvPr/>
        </p:nvSpPr>
        <p:spPr>
          <a:xfrm>
            <a:off x="5804809" y="2387664"/>
            <a:ext cx="3791694" cy="323448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0B8233-802E-4334-BD8B-07761A5DB269}"/>
              </a:ext>
            </a:extLst>
          </p:cNvPr>
          <p:cNvSpPr/>
          <p:nvPr/>
        </p:nvSpPr>
        <p:spPr>
          <a:xfrm>
            <a:off x="7563893" y="2550607"/>
            <a:ext cx="1875934" cy="456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Weight Buffer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98571E-9302-42BD-ABE7-16F3B65CB8B5}"/>
              </a:ext>
            </a:extLst>
          </p:cNvPr>
          <p:cNvSpPr/>
          <p:nvPr/>
        </p:nvSpPr>
        <p:spPr>
          <a:xfrm>
            <a:off x="7563892" y="5051319"/>
            <a:ext cx="1875934" cy="431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Acc. Buffer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C92FB85-FAAE-414F-BB92-09EDEC40147C}"/>
              </a:ext>
            </a:extLst>
          </p:cNvPr>
          <p:cNvSpPr/>
          <p:nvPr/>
        </p:nvSpPr>
        <p:spPr>
          <a:xfrm>
            <a:off x="5967913" y="3172270"/>
            <a:ext cx="1432875" cy="1717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I/O Buffer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BAEED1-5B32-4284-ACC8-795B38BF815A}"/>
              </a:ext>
            </a:extLst>
          </p:cNvPr>
          <p:cNvSpPr txBox="1"/>
          <p:nvPr/>
        </p:nvSpPr>
        <p:spPr>
          <a:xfrm>
            <a:off x="5886470" y="5113723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FPGA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3D9D5C-93AF-4DF1-A5FB-31D5506492E3}"/>
              </a:ext>
            </a:extLst>
          </p:cNvPr>
          <p:cNvSpPr/>
          <p:nvPr/>
        </p:nvSpPr>
        <p:spPr>
          <a:xfrm>
            <a:off x="7563893" y="3172270"/>
            <a:ext cx="1875935" cy="171775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Partial Reconfigurable Block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2211AA1-D35B-49F9-A733-E99A61553AE3}"/>
              </a:ext>
            </a:extLst>
          </p:cNvPr>
          <p:cNvSpPr/>
          <p:nvPr/>
        </p:nvSpPr>
        <p:spPr>
          <a:xfrm>
            <a:off x="9865707" y="3172270"/>
            <a:ext cx="1875935" cy="1717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Winograd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Processing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Engine (PE)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09D2B7E-3482-4EEE-AE41-CD035DC8D1D7}"/>
              </a:ext>
            </a:extLst>
          </p:cNvPr>
          <p:cNvSpPr/>
          <p:nvPr/>
        </p:nvSpPr>
        <p:spPr>
          <a:xfrm>
            <a:off x="10923603" y="3904392"/>
            <a:ext cx="1875935" cy="1717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Spatial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Processing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Engine (PE)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BFED9BF-7FE6-46A8-AA6B-1CB396E73B9E}"/>
              </a:ext>
            </a:extLst>
          </p:cNvPr>
          <p:cNvSpPr txBox="1"/>
          <p:nvPr/>
        </p:nvSpPr>
        <p:spPr>
          <a:xfrm>
            <a:off x="2173658" y="1848464"/>
            <a:ext cx="14361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b="1" i="1" dirty="0"/>
              <a:t>Run #1</a:t>
            </a:r>
            <a:endParaRPr lang="en-US" i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145D97-599F-419F-ABC1-63055F8F2B88}"/>
              </a:ext>
            </a:extLst>
          </p:cNvPr>
          <p:cNvSpPr txBox="1"/>
          <p:nvPr/>
        </p:nvSpPr>
        <p:spPr>
          <a:xfrm>
            <a:off x="6982573" y="1848464"/>
            <a:ext cx="14361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b="1" i="1" dirty="0"/>
              <a:t>Run #2</a:t>
            </a:r>
            <a:endParaRPr lang="en-US" i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55C20D-C9C9-4C23-AD6A-C97775E32725}"/>
              </a:ext>
            </a:extLst>
          </p:cNvPr>
          <p:cNvSpPr txBox="1"/>
          <p:nvPr/>
        </p:nvSpPr>
        <p:spPr>
          <a:xfrm>
            <a:off x="989762" y="5868044"/>
            <a:ext cx="37916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Will cause severe resource waste and low efficiency</a:t>
            </a:r>
          </a:p>
        </p:txBody>
      </p:sp>
      <p:sp>
        <p:nvSpPr>
          <p:cNvPr id="54" name="Arrow: Bent 53">
            <a:extLst>
              <a:ext uri="{FF2B5EF4-FFF2-40B4-BE49-F238E27FC236}">
                <a16:creationId xmlns:a16="http://schemas.microsoft.com/office/drawing/2014/main" id="{779BA333-A81E-4F78-9688-72E8D75FF9BE}"/>
              </a:ext>
            </a:extLst>
          </p:cNvPr>
          <p:cNvSpPr/>
          <p:nvPr/>
        </p:nvSpPr>
        <p:spPr>
          <a:xfrm rot="16200000">
            <a:off x="10115584" y="4794962"/>
            <a:ext cx="505702" cy="870481"/>
          </a:xfrm>
          <a:prstGeom prst="bentArrow">
            <a:avLst>
              <a:gd name="adj1" fmla="val 22608"/>
              <a:gd name="adj2" fmla="val 25000"/>
              <a:gd name="adj3" fmla="val 25000"/>
              <a:gd name="adj4" fmla="val 4100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6" name="Arrow: Bent 55">
            <a:extLst>
              <a:ext uri="{FF2B5EF4-FFF2-40B4-BE49-F238E27FC236}">
                <a16:creationId xmlns:a16="http://schemas.microsoft.com/office/drawing/2014/main" id="{B2598096-A1CA-40FD-BBB5-229D0DC67A11}"/>
              </a:ext>
            </a:extLst>
          </p:cNvPr>
          <p:cNvSpPr/>
          <p:nvPr/>
        </p:nvSpPr>
        <p:spPr>
          <a:xfrm rot="5400000">
            <a:off x="12043959" y="3103092"/>
            <a:ext cx="505702" cy="870481"/>
          </a:xfrm>
          <a:prstGeom prst="bentArrow">
            <a:avLst>
              <a:gd name="adj1" fmla="val 22608"/>
              <a:gd name="adj2" fmla="val 25000"/>
              <a:gd name="adj3" fmla="val 25000"/>
              <a:gd name="adj4" fmla="val 4100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0711CFF-2CEA-4F7B-A39C-8769AEE34697}"/>
              </a:ext>
            </a:extLst>
          </p:cNvPr>
          <p:cNvSpPr txBox="1"/>
          <p:nvPr/>
        </p:nvSpPr>
        <p:spPr>
          <a:xfrm>
            <a:off x="5804808" y="5872554"/>
            <a:ext cx="56016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Typically, PE will utilize most on-chip area, which will cause long reconfiguration latency (</a:t>
            </a:r>
            <a:r>
              <a:rPr lang="en-US" dirty="0" err="1"/>
              <a:t>ms</a:t>
            </a:r>
            <a:r>
              <a:rPr lang="en-US" dirty="0"/>
              <a:t> level)</a:t>
            </a:r>
          </a:p>
        </p:txBody>
      </p:sp>
      <p:sp>
        <p:nvSpPr>
          <p:cNvPr id="59" name="Cross 58">
            <a:extLst>
              <a:ext uri="{FF2B5EF4-FFF2-40B4-BE49-F238E27FC236}">
                <a16:creationId xmlns:a16="http://schemas.microsoft.com/office/drawing/2014/main" id="{052B18E1-BAFD-4985-9090-B5383A296CF2}"/>
              </a:ext>
            </a:extLst>
          </p:cNvPr>
          <p:cNvSpPr/>
          <p:nvPr/>
        </p:nvSpPr>
        <p:spPr>
          <a:xfrm rot="2700000">
            <a:off x="3322951" y="1750932"/>
            <a:ext cx="593888" cy="593888"/>
          </a:xfrm>
          <a:prstGeom prst="plus">
            <a:avLst>
              <a:gd name="adj" fmla="val 376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ross 59">
            <a:extLst>
              <a:ext uri="{FF2B5EF4-FFF2-40B4-BE49-F238E27FC236}">
                <a16:creationId xmlns:a16="http://schemas.microsoft.com/office/drawing/2014/main" id="{0A82575F-A62D-4CDA-8C9F-ABBA28D8F50F}"/>
              </a:ext>
            </a:extLst>
          </p:cNvPr>
          <p:cNvSpPr/>
          <p:nvPr/>
        </p:nvSpPr>
        <p:spPr>
          <a:xfrm rot="2700000">
            <a:off x="8121795" y="1750931"/>
            <a:ext cx="593888" cy="593888"/>
          </a:xfrm>
          <a:prstGeom prst="plus">
            <a:avLst>
              <a:gd name="adj" fmla="val 376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87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18" grpId="0"/>
      <p:bldP spid="22" grpId="0" animBg="1"/>
      <p:bldP spid="26" grpId="0" animBg="1"/>
      <p:bldP spid="30" grpId="0" animBg="1"/>
      <p:bldP spid="32" grpId="0" animBg="1"/>
      <p:bldP spid="34" grpId="0" animBg="1"/>
      <p:bldP spid="36" grpId="0"/>
      <p:bldP spid="40" grpId="0" animBg="1"/>
      <p:bldP spid="42" grpId="0" animBg="1"/>
      <p:bldP spid="44" grpId="0" animBg="1"/>
      <p:bldP spid="48" grpId="0"/>
      <p:bldP spid="50" grpId="0"/>
      <p:bldP spid="52" grpId="0"/>
      <p:bldP spid="54" grpId="0" animBg="1"/>
      <p:bldP spid="56" grpId="0" animBg="1"/>
      <p:bldP spid="58" grpId="0"/>
      <p:bldP spid="59" grpId="0" animBg="1"/>
      <p:bldP spid="6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E3C73-0FCE-4910-808F-FB118AA1B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DNN Accelerators on FPGAs: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84BBB-9143-46BB-8048-A7BC6AF8F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FB9CDC-23E5-462A-9116-FB120210DD8F}"/>
              </a:ext>
            </a:extLst>
          </p:cNvPr>
          <p:cNvSpPr/>
          <p:nvPr/>
        </p:nvSpPr>
        <p:spPr>
          <a:xfrm>
            <a:off x="931135" y="1798088"/>
            <a:ext cx="3987538" cy="8946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22070"/>
                      <a:gd name="connsiteY0" fmla="*/ 149104 h 894608"/>
                      <a:gd name="connsiteX1" fmla="*/ 149104 w 5722070"/>
                      <a:gd name="connsiteY1" fmla="*/ 0 h 894608"/>
                      <a:gd name="connsiteX2" fmla="*/ 637252 w 5722070"/>
                      <a:gd name="connsiteY2" fmla="*/ 0 h 894608"/>
                      <a:gd name="connsiteX3" fmla="*/ 1016922 w 5722070"/>
                      <a:gd name="connsiteY3" fmla="*/ 0 h 894608"/>
                      <a:gd name="connsiteX4" fmla="*/ 1613547 w 5722070"/>
                      <a:gd name="connsiteY4" fmla="*/ 0 h 894608"/>
                      <a:gd name="connsiteX5" fmla="*/ 2047456 w 5722070"/>
                      <a:gd name="connsiteY5" fmla="*/ 0 h 894608"/>
                      <a:gd name="connsiteX6" fmla="*/ 2427126 w 5722070"/>
                      <a:gd name="connsiteY6" fmla="*/ 0 h 894608"/>
                      <a:gd name="connsiteX7" fmla="*/ 2861035 w 5722070"/>
                      <a:gd name="connsiteY7" fmla="*/ 0 h 894608"/>
                      <a:gd name="connsiteX8" fmla="*/ 3457660 w 5722070"/>
                      <a:gd name="connsiteY8" fmla="*/ 0 h 894608"/>
                      <a:gd name="connsiteX9" fmla="*/ 3891569 w 5722070"/>
                      <a:gd name="connsiteY9" fmla="*/ 0 h 894608"/>
                      <a:gd name="connsiteX10" fmla="*/ 4271239 w 5722070"/>
                      <a:gd name="connsiteY10" fmla="*/ 0 h 894608"/>
                      <a:gd name="connsiteX11" fmla="*/ 4705148 w 5722070"/>
                      <a:gd name="connsiteY11" fmla="*/ 0 h 894608"/>
                      <a:gd name="connsiteX12" fmla="*/ 5572966 w 5722070"/>
                      <a:gd name="connsiteY12" fmla="*/ 0 h 894608"/>
                      <a:gd name="connsiteX13" fmla="*/ 5722070 w 5722070"/>
                      <a:gd name="connsiteY13" fmla="*/ 149104 h 894608"/>
                      <a:gd name="connsiteX14" fmla="*/ 5722070 w 5722070"/>
                      <a:gd name="connsiteY14" fmla="*/ 745504 h 894608"/>
                      <a:gd name="connsiteX15" fmla="*/ 5572966 w 5722070"/>
                      <a:gd name="connsiteY15" fmla="*/ 894608 h 894608"/>
                      <a:gd name="connsiteX16" fmla="*/ 5193296 w 5722070"/>
                      <a:gd name="connsiteY16" fmla="*/ 894608 h 894608"/>
                      <a:gd name="connsiteX17" fmla="*/ 4705148 w 5722070"/>
                      <a:gd name="connsiteY17" fmla="*/ 894608 h 894608"/>
                      <a:gd name="connsiteX18" fmla="*/ 4108523 w 5722070"/>
                      <a:gd name="connsiteY18" fmla="*/ 894608 h 894608"/>
                      <a:gd name="connsiteX19" fmla="*/ 3674614 w 5722070"/>
                      <a:gd name="connsiteY19" fmla="*/ 894608 h 894608"/>
                      <a:gd name="connsiteX20" fmla="*/ 3132228 w 5722070"/>
                      <a:gd name="connsiteY20" fmla="*/ 894608 h 894608"/>
                      <a:gd name="connsiteX21" fmla="*/ 2752558 w 5722070"/>
                      <a:gd name="connsiteY21" fmla="*/ 894608 h 894608"/>
                      <a:gd name="connsiteX22" fmla="*/ 2101694 w 5722070"/>
                      <a:gd name="connsiteY22" fmla="*/ 894608 h 894608"/>
                      <a:gd name="connsiteX23" fmla="*/ 1559308 w 5722070"/>
                      <a:gd name="connsiteY23" fmla="*/ 894608 h 894608"/>
                      <a:gd name="connsiteX24" fmla="*/ 908445 w 5722070"/>
                      <a:gd name="connsiteY24" fmla="*/ 894608 h 894608"/>
                      <a:gd name="connsiteX25" fmla="*/ 149104 w 5722070"/>
                      <a:gd name="connsiteY25" fmla="*/ 894608 h 894608"/>
                      <a:gd name="connsiteX26" fmla="*/ 0 w 5722070"/>
                      <a:gd name="connsiteY26" fmla="*/ 745504 h 894608"/>
                      <a:gd name="connsiteX27" fmla="*/ 0 w 5722070"/>
                      <a:gd name="connsiteY27" fmla="*/ 149104 h 894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722070" h="894608" fill="none" extrusionOk="0">
                        <a:moveTo>
                          <a:pt x="0" y="149104"/>
                        </a:moveTo>
                        <a:cubicBezTo>
                          <a:pt x="-396" y="58546"/>
                          <a:pt x="69961" y="2019"/>
                          <a:pt x="149104" y="0"/>
                        </a:cubicBezTo>
                        <a:cubicBezTo>
                          <a:pt x="317678" y="-50286"/>
                          <a:pt x="515094" y="32797"/>
                          <a:pt x="637252" y="0"/>
                        </a:cubicBezTo>
                        <a:cubicBezTo>
                          <a:pt x="759410" y="-32797"/>
                          <a:pt x="938612" y="400"/>
                          <a:pt x="1016922" y="0"/>
                        </a:cubicBezTo>
                        <a:cubicBezTo>
                          <a:pt x="1095232" y="-400"/>
                          <a:pt x="1477096" y="13939"/>
                          <a:pt x="1613547" y="0"/>
                        </a:cubicBezTo>
                        <a:cubicBezTo>
                          <a:pt x="1749998" y="-13939"/>
                          <a:pt x="1836491" y="5148"/>
                          <a:pt x="2047456" y="0"/>
                        </a:cubicBezTo>
                        <a:cubicBezTo>
                          <a:pt x="2258421" y="-5148"/>
                          <a:pt x="2269750" y="11385"/>
                          <a:pt x="2427126" y="0"/>
                        </a:cubicBezTo>
                        <a:cubicBezTo>
                          <a:pt x="2584502" y="-11385"/>
                          <a:pt x="2655452" y="51788"/>
                          <a:pt x="2861035" y="0"/>
                        </a:cubicBezTo>
                        <a:cubicBezTo>
                          <a:pt x="3066618" y="-51788"/>
                          <a:pt x="3295987" y="8501"/>
                          <a:pt x="3457660" y="0"/>
                        </a:cubicBezTo>
                        <a:cubicBezTo>
                          <a:pt x="3619333" y="-8501"/>
                          <a:pt x="3752582" y="40339"/>
                          <a:pt x="3891569" y="0"/>
                        </a:cubicBezTo>
                        <a:cubicBezTo>
                          <a:pt x="4030556" y="-40339"/>
                          <a:pt x="4104163" y="12444"/>
                          <a:pt x="4271239" y="0"/>
                        </a:cubicBezTo>
                        <a:cubicBezTo>
                          <a:pt x="4438315" y="-12444"/>
                          <a:pt x="4510670" y="15143"/>
                          <a:pt x="4705148" y="0"/>
                        </a:cubicBezTo>
                        <a:cubicBezTo>
                          <a:pt x="4899626" y="-15143"/>
                          <a:pt x="5139902" y="30474"/>
                          <a:pt x="5572966" y="0"/>
                        </a:cubicBezTo>
                        <a:cubicBezTo>
                          <a:pt x="5649702" y="673"/>
                          <a:pt x="5733410" y="78667"/>
                          <a:pt x="5722070" y="149104"/>
                        </a:cubicBezTo>
                        <a:cubicBezTo>
                          <a:pt x="5755473" y="416042"/>
                          <a:pt x="5685439" y="464440"/>
                          <a:pt x="5722070" y="745504"/>
                        </a:cubicBezTo>
                        <a:cubicBezTo>
                          <a:pt x="5715906" y="816842"/>
                          <a:pt x="5647006" y="898469"/>
                          <a:pt x="5572966" y="894608"/>
                        </a:cubicBezTo>
                        <a:cubicBezTo>
                          <a:pt x="5387029" y="908676"/>
                          <a:pt x="5382676" y="875889"/>
                          <a:pt x="5193296" y="894608"/>
                        </a:cubicBezTo>
                        <a:cubicBezTo>
                          <a:pt x="5003916" y="913327"/>
                          <a:pt x="4919559" y="887623"/>
                          <a:pt x="4705148" y="894608"/>
                        </a:cubicBezTo>
                        <a:cubicBezTo>
                          <a:pt x="4490737" y="901593"/>
                          <a:pt x="4348597" y="831813"/>
                          <a:pt x="4108523" y="894608"/>
                        </a:cubicBezTo>
                        <a:cubicBezTo>
                          <a:pt x="3868450" y="957403"/>
                          <a:pt x="3858687" y="886521"/>
                          <a:pt x="3674614" y="894608"/>
                        </a:cubicBezTo>
                        <a:cubicBezTo>
                          <a:pt x="3490541" y="902695"/>
                          <a:pt x="3369062" y="867340"/>
                          <a:pt x="3132228" y="894608"/>
                        </a:cubicBezTo>
                        <a:cubicBezTo>
                          <a:pt x="2895394" y="921876"/>
                          <a:pt x="2833819" y="860203"/>
                          <a:pt x="2752558" y="894608"/>
                        </a:cubicBezTo>
                        <a:cubicBezTo>
                          <a:pt x="2671297" y="929013"/>
                          <a:pt x="2324655" y="846613"/>
                          <a:pt x="2101694" y="894608"/>
                        </a:cubicBezTo>
                        <a:cubicBezTo>
                          <a:pt x="1878733" y="942603"/>
                          <a:pt x="1828627" y="862083"/>
                          <a:pt x="1559308" y="894608"/>
                        </a:cubicBezTo>
                        <a:cubicBezTo>
                          <a:pt x="1289989" y="927133"/>
                          <a:pt x="1189134" y="894011"/>
                          <a:pt x="908445" y="894608"/>
                        </a:cubicBezTo>
                        <a:cubicBezTo>
                          <a:pt x="627756" y="895205"/>
                          <a:pt x="399220" y="818767"/>
                          <a:pt x="149104" y="894608"/>
                        </a:cubicBezTo>
                        <a:cubicBezTo>
                          <a:pt x="53265" y="880152"/>
                          <a:pt x="9672" y="835640"/>
                          <a:pt x="0" y="745504"/>
                        </a:cubicBezTo>
                        <a:cubicBezTo>
                          <a:pt x="-13454" y="569121"/>
                          <a:pt x="30681" y="307177"/>
                          <a:pt x="0" y="149104"/>
                        </a:cubicBezTo>
                        <a:close/>
                      </a:path>
                      <a:path w="5722070" h="894608" stroke="0" extrusionOk="0">
                        <a:moveTo>
                          <a:pt x="0" y="149104"/>
                        </a:moveTo>
                        <a:cubicBezTo>
                          <a:pt x="-3855" y="64378"/>
                          <a:pt x="48724" y="6768"/>
                          <a:pt x="149104" y="0"/>
                        </a:cubicBezTo>
                        <a:cubicBezTo>
                          <a:pt x="425241" y="-54656"/>
                          <a:pt x="486493" y="26273"/>
                          <a:pt x="799967" y="0"/>
                        </a:cubicBezTo>
                        <a:cubicBezTo>
                          <a:pt x="1113441" y="-26273"/>
                          <a:pt x="1107199" y="10075"/>
                          <a:pt x="1288115" y="0"/>
                        </a:cubicBezTo>
                        <a:cubicBezTo>
                          <a:pt x="1469031" y="-10075"/>
                          <a:pt x="1520639" y="15348"/>
                          <a:pt x="1722024" y="0"/>
                        </a:cubicBezTo>
                        <a:cubicBezTo>
                          <a:pt x="1923409" y="-15348"/>
                          <a:pt x="2133599" y="71447"/>
                          <a:pt x="2318649" y="0"/>
                        </a:cubicBezTo>
                        <a:cubicBezTo>
                          <a:pt x="2503700" y="-71447"/>
                          <a:pt x="2680365" y="46916"/>
                          <a:pt x="2806796" y="0"/>
                        </a:cubicBezTo>
                        <a:cubicBezTo>
                          <a:pt x="2933227" y="-46916"/>
                          <a:pt x="3325177" y="19605"/>
                          <a:pt x="3457660" y="0"/>
                        </a:cubicBezTo>
                        <a:cubicBezTo>
                          <a:pt x="3590143" y="-19605"/>
                          <a:pt x="3723167" y="41685"/>
                          <a:pt x="3891569" y="0"/>
                        </a:cubicBezTo>
                        <a:cubicBezTo>
                          <a:pt x="4059971" y="-41685"/>
                          <a:pt x="4319475" y="59793"/>
                          <a:pt x="4542432" y="0"/>
                        </a:cubicBezTo>
                        <a:cubicBezTo>
                          <a:pt x="4765389" y="-59793"/>
                          <a:pt x="4776339" y="27622"/>
                          <a:pt x="4922103" y="0"/>
                        </a:cubicBezTo>
                        <a:cubicBezTo>
                          <a:pt x="5067867" y="-27622"/>
                          <a:pt x="5275473" y="8260"/>
                          <a:pt x="5572966" y="0"/>
                        </a:cubicBezTo>
                        <a:cubicBezTo>
                          <a:pt x="5664565" y="13771"/>
                          <a:pt x="5723261" y="79089"/>
                          <a:pt x="5722070" y="149104"/>
                        </a:cubicBezTo>
                        <a:cubicBezTo>
                          <a:pt x="5773725" y="383520"/>
                          <a:pt x="5719506" y="616434"/>
                          <a:pt x="5722070" y="745504"/>
                        </a:cubicBezTo>
                        <a:cubicBezTo>
                          <a:pt x="5729025" y="819218"/>
                          <a:pt x="5647002" y="891395"/>
                          <a:pt x="5572966" y="894608"/>
                        </a:cubicBezTo>
                        <a:cubicBezTo>
                          <a:pt x="5436095" y="913634"/>
                          <a:pt x="5200432" y="865539"/>
                          <a:pt x="5030580" y="894608"/>
                        </a:cubicBezTo>
                        <a:cubicBezTo>
                          <a:pt x="4860728" y="923677"/>
                          <a:pt x="4552434" y="853148"/>
                          <a:pt x="4379716" y="894608"/>
                        </a:cubicBezTo>
                        <a:cubicBezTo>
                          <a:pt x="4206998" y="936068"/>
                          <a:pt x="3962681" y="871883"/>
                          <a:pt x="3837330" y="894608"/>
                        </a:cubicBezTo>
                        <a:cubicBezTo>
                          <a:pt x="3711979" y="917333"/>
                          <a:pt x="3565507" y="854177"/>
                          <a:pt x="3457660" y="894608"/>
                        </a:cubicBezTo>
                        <a:cubicBezTo>
                          <a:pt x="3349813" y="935039"/>
                          <a:pt x="3153925" y="863678"/>
                          <a:pt x="3023751" y="894608"/>
                        </a:cubicBezTo>
                        <a:cubicBezTo>
                          <a:pt x="2893577" y="925538"/>
                          <a:pt x="2694442" y="832454"/>
                          <a:pt x="2372887" y="894608"/>
                        </a:cubicBezTo>
                        <a:cubicBezTo>
                          <a:pt x="2051332" y="956762"/>
                          <a:pt x="1974032" y="851113"/>
                          <a:pt x="1830501" y="894608"/>
                        </a:cubicBezTo>
                        <a:cubicBezTo>
                          <a:pt x="1686970" y="938103"/>
                          <a:pt x="1509556" y="858115"/>
                          <a:pt x="1396592" y="894608"/>
                        </a:cubicBezTo>
                        <a:cubicBezTo>
                          <a:pt x="1283628" y="931101"/>
                          <a:pt x="1010173" y="849016"/>
                          <a:pt x="854206" y="894608"/>
                        </a:cubicBezTo>
                        <a:cubicBezTo>
                          <a:pt x="698239" y="940200"/>
                          <a:pt x="309864" y="843560"/>
                          <a:pt x="149104" y="894608"/>
                        </a:cubicBezTo>
                        <a:cubicBezTo>
                          <a:pt x="68058" y="890602"/>
                          <a:pt x="4176" y="832367"/>
                          <a:pt x="0" y="745504"/>
                        </a:cubicBezTo>
                        <a:cubicBezTo>
                          <a:pt x="-43439" y="572414"/>
                          <a:pt x="44173" y="291614"/>
                          <a:pt x="0" y="1491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External Memory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A04387-57EF-4E17-BAC3-4DFCAE3B69AA}"/>
              </a:ext>
            </a:extLst>
          </p:cNvPr>
          <p:cNvSpPr/>
          <p:nvPr/>
        </p:nvSpPr>
        <p:spPr>
          <a:xfrm>
            <a:off x="931135" y="2901231"/>
            <a:ext cx="3987538" cy="35814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7A1069-AD15-4CA9-BEA5-F8A059435AEE}"/>
              </a:ext>
            </a:extLst>
          </p:cNvPr>
          <p:cNvSpPr/>
          <p:nvPr/>
        </p:nvSpPr>
        <p:spPr>
          <a:xfrm>
            <a:off x="2891909" y="3848317"/>
            <a:ext cx="1875935" cy="1717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Processing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Engine (PE)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0CB875-F2A3-440E-AA8D-172ADC1998B6}"/>
              </a:ext>
            </a:extLst>
          </p:cNvPr>
          <p:cNvSpPr/>
          <p:nvPr/>
        </p:nvSpPr>
        <p:spPr>
          <a:xfrm>
            <a:off x="2891910" y="3061071"/>
            <a:ext cx="1875934" cy="456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Weight Buffer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06EF8D-B8F0-4ED3-B6FA-61E4BB3161E8}"/>
              </a:ext>
            </a:extLst>
          </p:cNvPr>
          <p:cNvSpPr/>
          <p:nvPr/>
        </p:nvSpPr>
        <p:spPr>
          <a:xfrm>
            <a:off x="2891909" y="5897233"/>
            <a:ext cx="1875934" cy="431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Acc. Buffer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3675D1-818F-4B9D-99A0-9D88CB295B9B}"/>
              </a:ext>
            </a:extLst>
          </p:cNvPr>
          <p:cNvSpPr/>
          <p:nvPr/>
        </p:nvSpPr>
        <p:spPr>
          <a:xfrm>
            <a:off x="1094239" y="3848317"/>
            <a:ext cx="1432875" cy="1717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I/O Buffer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0685EFC-29F2-45A2-9E32-26C64E1B329C}"/>
              </a:ext>
            </a:extLst>
          </p:cNvPr>
          <p:cNvSpPr/>
          <p:nvPr/>
        </p:nvSpPr>
        <p:spPr>
          <a:xfrm>
            <a:off x="3679047" y="3456315"/>
            <a:ext cx="301658" cy="45608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57FFD64B-670E-494C-BF9F-3B42BB513B22}"/>
              </a:ext>
            </a:extLst>
          </p:cNvPr>
          <p:cNvSpPr/>
          <p:nvPr/>
        </p:nvSpPr>
        <p:spPr>
          <a:xfrm>
            <a:off x="3655479" y="5503611"/>
            <a:ext cx="301658" cy="45608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26E5395B-0865-48D8-8067-0303BE64CFC9}"/>
              </a:ext>
            </a:extLst>
          </p:cNvPr>
          <p:cNvSpPr/>
          <p:nvPr/>
        </p:nvSpPr>
        <p:spPr>
          <a:xfrm rot="16200000">
            <a:off x="2558683" y="4479152"/>
            <a:ext cx="301658" cy="45608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Arrow: Bent 23">
            <a:extLst>
              <a:ext uri="{FF2B5EF4-FFF2-40B4-BE49-F238E27FC236}">
                <a16:creationId xmlns:a16="http://schemas.microsoft.com/office/drawing/2014/main" id="{EC6139EC-240A-4D1D-8B2C-4F0E59DDCCF9}"/>
              </a:ext>
            </a:extLst>
          </p:cNvPr>
          <p:cNvSpPr/>
          <p:nvPr/>
        </p:nvSpPr>
        <p:spPr>
          <a:xfrm rot="16200000">
            <a:off x="2020602" y="5273537"/>
            <a:ext cx="686880" cy="1147025"/>
          </a:xfrm>
          <a:prstGeom prst="bentArrow">
            <a:avLst>
              <a:gd name="adj1" fmla="val 22608"/>
              <a:gd name="adj2" fmla="val 25000"/>
              <a:gd name="adj3" fmla="val 25000"/>
              <a:gd name="adj4" fmla="val 4100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3E304507-E220-475E-B094-ECE3BFE4E0CE}"/>
              </a:ext>
            </a:extLst>
          </p:cNvPr>
          <p:cNvSpPr/>
          <p:nvPr/>
        </p:nvSpPr>
        <p:spPr>
          <a:xfrm>
            <a:off x="3680618" y="2640564"/>
            <a:ext cx="301658" cy="45608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E22706-C04B-454C-9BDE-0B8DB0E1AF16}"/>
              </a:ext>
            </a:extLst>
          </p:cNvPr>
          <p:cNvSpPr txBox="1"/>
          <p:nvPr/>
        </p:nvSpPr>
        <p:spPr>
          <a:xfrm>
            <a:off x="1043207" y="592886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FPGA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F6F4692E-21F0-4692-A3AC-BAC02C56EF6F}"/>
              </a:ext>
            </a:extLst>
          </p:cNvPr>
          <p:cNvSpPr/>
          <p:nvPr/>
        </p:nvSpPr>
        <p:spPr>
          <a:xfrm>
            <a:off x="1543686" y="2640562"/>
            <a:ext cx="301658" cy="127183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02D74775-8D87-4F95-BD59-42995DA76A76}"/>
              </a:ext>
            </a:extLst>
          </p:cNvPr>
          <p:cNvSpPr/>
          <p:nvPr/>
        </p:nvSpPr>
        <p:spPr>
          <a:xfrm>
            <a:off x="1818237" y="2640563"/>
            <a:ext cx="301658" cy="1271833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4764C11-B18E-4928-9AF1-76289F0BD2F5}"/>
              </a:ext>
            </a:extLst>
          </p:cNvPr>
          <p:cNvCxnSpPr>
            <a:cxnSpLocks/>
          </p:cNvCxnSpPr>
          <p:nvPr/>
        </p:nvCxnSpPr>
        <p:spPr>
          <a:xfrm>
            <a:off x="6174554" y="4793381"/>
            <a:ext cx="6334812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713FA9-6D5E-4C10-9AF7-799DC8439517}"/>
              </a:ext>
            </a:extLst>
          </p:cNvPr>
          <p:cNvCxnSpPr>
            <a:cxnSpLocks/>
          </p:cNvCxnSpPr>
          <p:nvPr/>
        </p:nvCxnSpPr>
        <p:spPr>
          <a:xfrm flipH="1">
            <a:off x="6169118" y="4793381"/>
            <a:ext cx="5436" cy="190935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A0C9170-364E-4589-B37D-8EAA5D955B3E}"/>
              </a:ext>
            </a:extLst>
          </p:cNvPr>
          <p:cNvSpPr/>
          <p:nvPr/>
        </p:nvSpPr>
        <p:spPr>
          <a:xfrm>
            <a:off x="8709661" y="4882672"/>
            <a:ext cx="1152445" cy="371266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22070"/>
                      <a:gd name="connsiteY0" fmla="*/ 149104 h 894608"/>
                      <a:gd name="connsiteX1" fmla="*/ 149104 w 5722070"/>
                      <a:gd name="connsiteY1" fmla="*/ 0 h 894608"/>
                      <a:gd name="connsiteX2" fmla="*/ 637252 w 5722070"/>
                      <a:gd name="connsiteY2" fmla="*/ 0 h 894608"/>
                      <a:gd name="connsiteX3" fmla="*/ 1016922 w 5722070"/>
                      <a:gd name="connsiteY3" fmla="*/ 0 h 894608"/>
                      <a:gd name="connsiteX4" fmla="*/ 1613547 w 5722070"/>
                      <a:gd name="connsiteY4" fmla="*/ 0 h 894608"/>
                      <a:gd name="connsiteX5" fmla="*/ 2047456 w 5722070"/>
                      <a:gd name="connsiteY5" fmla="*/ 0 h 894608"/>
                      <a:gd name="connsiteX6" fmla="*/ 2427126 w 5722070"/>
                      <a:gd name="connsiteY6" fmla="*/ 0 h 894608"/>
                      <a:gd name="connsiteX7" fmla="*/ 2861035 w 5722070"/>
                      <a:gd name="connsiteY7" fmla="*/ 0 h 894608"/>
                      <a:gd name="connsiteX8" fmla="*/ 3457660 w 5722070"/>
                      <a:gd name="connsiteY8" fmla="*/ 0 h 894608"/>
                      <a:gd name="connsiteX9" fmla="*/ 3891569 w 5722070"/>
                      <a:gd name="connsiteY9" fmla="*/ 0 h 894608"/>
                      <a:gd name="connsiteX10" fmla="*/ 4271239 w 5722070"/>
                      <a:gd name="connsiteY10" fmla="*/ 0 h 894608"/>
                      <a:gd name="connsiteX11" fmla="*/ 4705148 w 5722070"/>
                      <a:gd name="connsiteY11" fmla="*/ 0 h 894608"/>
                      <a:gd name="connsiteX12" fmla="*/ 5572966 w 5722070"/>
                      <a:gd name="connsiteY12" fmla="*/ 0 h 894608"/>
                      <a:gd name="connsiteX13" fmla="*/ 5722070 w 5722070"/>
                      <a:gd name="connsiteY13" fmla="*/ 149104 h 894608"/>
                      <a:gd name="connsiteX14" fmla="*/ 5722070 w 5722070"/>
                      <a:gd name="connsiteY14" fmla="*/ 745504 h 894608"/>
                      <a:gd name="connsiteX15" fmla="*/ 5572966 w 5722070"/>
                      <a:gd name="connsiteY15" fmla="*/ 894608 h 894608"/>
                      <a:gd name="connsiteX16" fmla="*/ 5193296 w 5722070"/>
                      <a:gd name="connsiteY16" fmla="*/ 894608 h 894608"/>
                      <a:gd name="connsiteX17" fmla="*/ 4705148 w 5722070"/>
                      <a:gd name="connsiteY17" fmla="*/ 894608 h 894608"/>
                      <a:gd name="connsiteX18" fmla="*/ 4108523 w 5722070"/>
                      <a:gd name="connsiteY18" fmla="*/ 894608 h 894608"/>
                      <a:gd name="connsiteX19" fmla="*/ 3674614 w 5722070"/>
                      <a:gd name="connsiteY19" fmla="*/ 894608 h 894608"/>
                      <a:gd name="connsiteX20" fmla="*/ 3132228 w 5722070"/>
                      <a:gd name="connsiteY20" fmla="*/ 894608 h 894608"/>
                      <a:gd name="connsiteX21" fmla="*/ 2752558 w 5722070"/>
                      <a:gd name="connsiteY21" fmla="*/ 894608 h 894608"/>
                      <a:gd name="connsiteX22" fmla="*/ 2101694 w 5722070"/>
                      <a:gd name="connsiteY22" fmla="*/ 894608 h 894608"/>
                      <a:gd name="connsiteX23" fmla="*/ 1559308 w 5722070"/>
                      <a:gd name="connsiteY23" fmla="*/ 894608 h 894608"/>
                      <a:gd name="connsiteX24" fmla="*/ 908445 w 5722070"/>
                      <a:gd name="connsiteY24" fmla="*/ 894608 h 894608"/>
                      <a:gd name="connsiteX25" fmla="*/ 149104 w 5722070"/>
                      <a:gd name="connsiteY25" fmla="*/ 894608 h 894608"/>
                      <a:gd name="connsiteX26" fmla="*/ 0 w 5722070"/>
                      <a:gd name="connsiteY26" fmla="*/ 745504 h 894608"/>
                      <a:gd name="connsiteX27" fmla="*/ 0 w 5722070"/>
                      <a:gd name="connsiteY27" fmla="*/ 149104 h 894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722070" h="894608" fill="none" extrusionOk="0">
                        <a:moveTo>
                          <a:pt x="0" y="149104"/>
                        </a:moveTo>
                        <a:cubicBezTo>
                          <a:pt x="-396" y="58546"/>
                          <a:pt x="69961" y="2019"/>
                          <a:pt x="149104" y="0"/>
                        </a:cubicBezTo>
                        <a:cubicBezTo>
                          <a:pt x="317678" y="-50286"/>
                          <a:pt x="515094" y="32797"/>
                          <a:pt x="637252" y="0"/>
                        </a:cubicBezTo>
                        <a:cubicBezTo>
                          <a:pt x="759410" y="-32797"/>
                          <a:pt x="938612" y="400"/>
                          <a:pt x="1016922" y="0"/>
                        </a:cubicBezTo>
                        <a:cubicBezTo>
                          <a:pt x="1095232" y="-400"/>
                          <a:pt x="1477096" y="13939"/>
                          <a:pt x="1613547" y="0"/>
                        </a:cubicBezTo>
                        <a:cubicBezTo>
                          <a:pt x="1749998" y="-13939"/>
                          <a:pt x="1836491" y="5148"/>
                          <a:pt x="2047456" y="0"/>
                        </a:cubicBezTo>
                        <a:cubicBezTo>
                          <a:pt x="2258421" y="-5148"/>
                          <a:pt x="2269750" y="11385"/>
                          <a:pt x="2427126" y="0"/>
                        </a:cubicBezTo>
                        <a:cubicBezTo>
                          <a:pt x="2584502" y="-11385"/>
                          <a:pt x="2655452" y="51788"/>
                          <a:pt x="2861035" y="0"/>
                        </a:cubicBezTo>
                        <a:cubicBezTo>
                          <a:pt x="3066618" y="-51788"/>
                          <a:pt x="3295987" y="8501"/>
                          <a:pt x="3457660" y="0"/>
                        </a:cubicBezTo>
                        <a:cubicBezTo>
                          <a:pt x="3619333" y="-8501"/>
                          <a:pt x="3752582" y="40339"/>
                          <a:pt x="3891569" y="0"/>
                        </a:cubicBezTo>
                        <a:cubicBezTo>
                          <a:pt x="4030556" y="-40339"/>
                          <a:pt x="4104163" y="12444"/>
                          <a:pt x="4271239" y="0"/>
                        </a:cubicBezTo>
                        <a:cubicBezTo>
                          <a:pt x="4438315" y="-12444"/>
                          <a:pt x="4510670" y="15143"/>
                          <a:pt x="4705148" y="0"/>
                        </a:cubicBezTo>
                        <a:cubicBezTo>
                          <a:pt x="4899626" y="-15143"/>
                          <a:pt x="5139902" y="30474"/>
                          <a:pt x="5572966" y="0"/>
                        </a:cubicBezTo>
                        <a:cubicBezTo>
                          <a:pt x="5649702" y="673"/>
                          <a:pt x="5733410" y="78667"/>
                          <a:pt x="5722070" y="149104"/>
                        </a:cubicBezTo>
                        <a:cubicBezTo>
                          <a:pt x="5755473" y="416042"/>
                          <a:pt x="5685439" y="464440"/>
                          <a:pt x="5722070" y="745504"/>
                        </a:cubicBezTo>
                        <a:cubicBezTo>
                          <a:pt x="5715906" y="816842"/>
                          <a:pt x="5647006" y="898469"/>
                          <a:pt x="5572966" y="894608"/>
                        </a:cubicBezTo>
                        <a:cubicBezTo>
                          <a:pt x="5387029" y="908676"/>
                          <a:pt x="5382676" y="875889"/>
                          <a:pt x="5193296" y="894608"/>
                        </a:cubicBezTo>
                        <a:cubicBezTo>
                          <a:pt x="5003916" y="913327"/>
                          <a:pt x="4919559" y="887623"/>
                          <a:pt x="4705148" y="894608"/>
                        </a:cubicBezTo>
                        <a:cubicBezTo>
                          <a:pt x="4490737" y="901593"/>
                          <a:pt x="4348597" y="831813"/>
                          <a:pt x="4108523" y="894608"/>
                        </a:cubicBezTo>
                        <a:cubicBezTo>
                          <a:pt x="3868450" y="957403"/>
                          <a:pt x="3858687" y="886521"/>
                          <a:pt x="3674614" y="894608"/>
                        </a:cubicBezTo>
                        <a:cubicBezTo>
                          <a:pt x="3490541" y="902695"/>
                          <a:pt x="3369062" y="867340"/>
                          <a:pt x="3132228" y="894608"/>
                        </a:cubicBezTo>
                        <a:cubicBezTo>
                          <a:pt x="2895394" y="921876"/>
                          <a:pt x="2833819" y="860203"/>
                          <a:pt x="2752558" y="894608"/>
                        </a:cubicBezTo>
                        <a:cubicBezTo>
                          <a:pt x="2671297" y="929013"/>
                          <a:pt x="2324655" y="846613"/>
                          <a:pt x="2101694" y="894608"/>
                        </a:cubicBezTo>
                        <a:cubicBezTo>
                          <a:pt x="1878733" y="942603"/>
                          <a:pt x="1828627" y="862083"/>
                          <a:pt x="1559308" y="894608"/>
                        </a:cubicBezTo>
                        <a:cubicBezTo>
                          <a:pt x="1289989" y="927133"/>
                          <a:pt x="1189134" y="894011"/>
                          <a:pt x="908445" y="894608"/>
                        </a:cubicBezTo>
                        <a:cubicBezTo>
                          <a:pt x="627756" y="895205"/>
                          <a:pt x="399220" y="818767"/>
                          <a:pt x="149104" y="894608"/>
                        </a:cubicBezTo>
                        <a:cubicBezTo>
                          <a:pt x="53265" y="880152"/>
                          <a:pt x="9672" y="835640"/>
                          <a:pt x="0" y="745504"/>
                        </a:cubicBezTo>
                        <a:cubicBezTo>
                          <a:pt x="-13454" y="569121"/>
                          <a:pt x="30681" y="307177"/>
                          <a:pt x="0" y="149104"/>
                        </a:cubicBezTo>
                        <a:close/>
                      </a:path>
                      <a:path w="5722070" h="894608" stroke="0" extrusionOk="0">
                        <a:moveTo>
                          <a:pt x="0" y="149104"/>
                        </a:moveTo>
                        <a:cubicBezTo>
                          <a:pt x="-3855" y="64378"/>
                          <a:pt x="48724" y="6768"/>
                          <a:pt x="149104" y="0"/>
                        </a:cubicBezTo>
                        <a:cubicBezTo>
                          <a:pt x="425241" y="-54656"/>
                          <a:pt x="486493" y="26273"/>
                          <a:pt x="799967" y="0"/>
                        </a:cubicBezTo>
                        <a:cubicBezTo>
                          <a:pt x="1113441" y="-26273"/>
                          <a:pt x="1107199" y="10075"/>
                          <a:pt x="1288115" y="0"/>
                        </a:cubicBezTo>
                        <a:cubicBezTo>
                          <a:pt x="1469031" y="-10075"/>
                          <a:pt x="1520639" y="15348"/>
                          <a:pt x="1722024" y="0"/>
                        </a:cubicBezTo>
                        <a:cubicBezTo>
                          <a:pt x="1923409" y="-15348"/>
                          <a:pt x="2133599" y="71447"/>
                          <a:pt x="2318649" y="0"/>
                        </a:cubicBezTo>
                        <a:cubicBezTo>
                          <a:pt x="2503700" y="-71447"/>
                          <a:pt x="2680365" y="46916"/>
                          <a:pt x="2806796" y="0"/>
                        </a:cubicBezTo>
                        <a:cubicBezTo>
                          <a:pt x="2933227" y="-46916"/>
                          <a:pt x="3325177" y="19605"/>
                          <a:pt x="3457660" y="0"/>
                        </a:cubicBezTo>
                        <a:cubicBezTo>
                          <a:pt x="3590143" y="-19605"/>
                          <a:pt x="3723167" y="41685"/>
                          <a:pt x="3891569" y="0"/>
                        </a:cubicBezTo>
                        <a:cubicBezTo>
                          <a:pt x="4059971" y="-41685"/>
                          <a:pt x="4319475" y="59793"/>
                          <a:pt x="4542432" y="0"/>
                        </a:cubicBezTo>
                        <a:cubicBezTo>
                          <a:pt x="4765389" y="-59793"/>
                          <a:pt x="4776339" y="27622"/>
                          <a:pt x="4922103" y="0"/>
                        </a:cubicBezTo>
                        <a:cubicBezTo>
                          <a:pt x="5067867" y="-27622"/>
                          <a:pt x="5275473" y="8260"/>
                          <a:pt x="5572966" y="0"/>
                        </a:cubicBezTo>
                        <a:cubicBezTo>
                          <a:pt x="5664565" y="13771"/>
                          <a:pt x="5723261" y="79089"/>
                          <a:pt x="5722070" y="149104"/>
                        </a:cubicBezTo>
                        <a:cubicBezTo>
                          <a:pt x="5773725" y="383520"/>
                          <a:pt x="5719506" y="616434"/>
                          <a:pt x="5722070" y="745504"/>
                        </a:cubicBezTo>
                        <a:cubicBezTo>
                          <a:pt x="5729025" y="819218"/>
                          <a:pt x="5647002" y="891395"/>
                          <a:pt x="5572966" y="894608"/>
                        </a:cubicBezTo>
                        <a:cubicBezTo>
                          <a:pt x="5436095" y="913634"/>
                          <a:pt x="5200432" y="865539"/>
                          <a:pt x="5030580" y="894608"/>
                        </a:cubicBezTo>
                        <a:cubicBezTo>
                          <a:pt x="4860728" y="923677"/>
                          <a:pt x="4552434" y="853148"/>
                          <a:pt x="4379716" y="894608"/>
                        </a:cubicBezTo>
                        <a:cubicBezTo>
                          <a:pt x="4206998" y="936068"/>
                          <a:pt x="3962681" y="871883"/>
                          <a:pt x="3837330" y="894608"/>
                        </a:cubicBezTo>
                        <a:cubicBezTo>
                          <a:pt x="3711979" y="917333"/>
                          <a:pt x="3565507" y="854177"/>
                          <a:pt x="3457660" y="894608"/>
                        </a:cubicBezTo>
                        <a:cubicBezTo>
                          <a:pt x="3349813" y="935039"/>
                          <a:pt x="3153925" y="863678"/>
                          <a:pt x="3023751" y="894608"/>
                        </a:cubicBezTo>
                        <a:cubicBezTo>
                          <a:pt x="2893577" y="925538"/>
                          <a:pt x="2694442" y="832454"/>
                          <a:pt x="2372887" y="894608"/>
                        </a:cubicBezTo>
                        <a:cubicBezTo>
                          <a:pt x="2051332" y="956762"/>
                          <a:pt x="1974032" y="851113"/>
                          <a:pt x="1830501" y="894608"/>
                        </a:cubicBezTo>
                        <a:cubicBezTo>
                          <a:pt x="1686970" y="938103"/>
                          <a:pt x="1509556" y="858115"/>
                          <a:pt x="1396592" y="894608"/>
                        </a:cubicBezTo>
                        <a:cubicBezTo>
                          <a:pt x="1283628" y="931101"/>
                          <a:pt x="1010173" y="849016"/>
                          <a:pt x="854206" y="894608"/>
                        </a:cubicBezTo>
                        <a:cubicBezTo>
                          <a:pt x="698239" y="940200"/>
                          <a:pt x="309864" y="843560"/>
                          <a:pt x="149104" y="894608"/>
                        </a:cubicBezTo>
                        <a:cubicBezTo>
                          <a:pt x="68058" y="890602"/>
                          <a:pt x="4176" y="832367"/>
                          <a:pt x="0" y="745504"/>
                        </a:cubicBezTo>
                        <a:cubicBezTo>
                          <a:pt x="-43439" y="572414"/>
                          <a:pt x="44173" y="291614"/>
                          <a:pt x="0" y="1491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Store Data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C74FA94-57D9-4F20-B744-D61219CA334A}"/>
              </a:ext>
            </a:extLst>
          </p:cNvPr>
          <p:cNvSpPr/>
          <p:nvPr/>
        </p:nvSpPr>
        <p:spPr>
          <a:xfrm>
            <a:off x="6255349" y="4882672"/>
            <a:ext cx="1380359" cy="371266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22070"/>
                      <a:gd name="connsiteY0" fmla="*/ 149104 h 894608"/>
                      <a:gd name="connsiteX1" fmla="*/ 149104 w 5722070"/>
                      <a:gd name="connsiteY1" fmla="*/ 0 h 894608"/>
                      <a:gd name="connsiteX2" fmla="*/ 637252 w 5722070"/>
                      <a:gd name="connsiteY2" fmla="*/ 0 h 894608"/>
                      <a:gd name="connsiteX3" fmla="*/ 1016922 w 5722070"/>
                      <a:gd name="connsiteY3" fmla="*/ 0 h 894608"/>
                      <a:gd name="connsiteX4" fmla="*/ 1613547 w 5722070"/>
                      <a:gd name="connsiteY4" fmla="*/ 0 h 894608"/>
                      <a:gd name="connsiteX5" fmla="*/ 2047456 w 5722070"/>
                      <a:gd name="connsiteY5" fmla="*/ 0 h 894608"/>
                      <a:gd name="connsiteX6" fmla="*/ 2427126 w 5722070"/>
                      <a:gd name="connsiteY6" fmla="*/ 0 h 894608"/>
                      <a:gd name="connsiteX7" fmla="*/ 2861035 w 5722070"/>
                      <a:gd name="connsiteY7" fmla="*/ 0 h 894608"/>
                      <a:gd name="connsiteX8" fmla="*/ 3457660 w 5722070"/>
                      <a:gd name="connsiteY8" fmla="*/ 0 h 894608"/>
                      <a:gd name="connsiteX9" fmla="*/ 3891569 w 5722070"/>
                      <a:gd name="connsiteY9" fmla="*/ 0 h 894608"/>
                      <a:gd name="connsiteX10" fmla="*/ 4271239 w 5722070"/>
                      <a:gd name="connsiteY10" fmla="*/ 0 h 894608"/>
                      <a:gd name="connsiteX11" fmla="*/ 4705148 w 5722070"/>
                      <a:gd name="connsiteY11" fmla="*/ 0 h 894608"/>
                      <a:gd name="connsiteX12" fmla="*/ 5572966 w 5722070"/>
                      <a:gd name="connsiteY12" fmla="*/ 0 h 894608"/>
                      <a:gd name="connsiteX13" fmla="*/ 5722070 w 5722070"/>
                      <a:gd name="connsiteY13" fmla="*/ 149104 h 894608"/>
                      <a:gd name="connsiteX14" fmla="*/ 5722070 w 5722070"/>
                      <a:gd name="connsiteY14" fmla="*/ 745504 h 894608"/>
                      <a:gd name="connsiteX15" fmla="*/ 5572966 w 5722070"/>
                      <a:gd name="connsiteY15" fmla="*/ 894608 h 894608"/>
                      <a:gd name="connsiteX16" fmla="*/ 5193296 w 5722070"/>
                      <a:gd name="connsiteY16" fmla="*/ 894608 h 894608"/>
                      <a:gd name="connsiteX17" fmla="*/ 4705148 w 5722070"/>
                      <a:gd name="connsiteY17" fmla="*/ 894608 h 894608"/>
                      <a:gd name="connsiteX18" fmla="*/ 4108523 w 5722070"/>
                      <a:gd name="connsiteY18" fmla="*/ 894608 h 894608"/>
                      <a:gd name="connsiteX19" fmla="*/ 3674614 w 5722070"/>
                      <a:gd name="connsiteY19" fmla="*/ 894608 h 894608"/>
                      <a:gd name="connsiteX20" fmla="*/ 3132228 w 5722070"/>
                      <a:gd name="connsiteY20" fmla="*/ 894608 h 894608"/>
                      <a:gd name="connsiteX21" fmla="*/ 2752558 w 5722070"/>
                      <a:gd name="connsiteY21" fmla="*/ 894608 h 894608"/>
                      <a:gd name="connsiteX22" fmla="*/ 2101694 w 5722070"/>
                      <a:gd name="connsiteY22" fmla="*/ 894608 h 894608"/>
                      <a:gd name="connsiteX23" fmla="*/ 1559308 w 5722070"/>
                      <a:gd name="connsiteY23" fmla="*/ 894608 h 894608"/>
                      <a:gd name="connsiteX24" fmla="*/ 908445 w 5722070"/>
                      <a:gd name="connsiteY24" fmla="*/ 894608 h 894608"/>
                      <a:gd name="connsiteX25" fmla="*/ 149104 w 5722070"/>
                      <a:gd name="connsiteY25" fmla="*/ 894608 h 894608"/>
                      <a:gd name="connsiteX26" fmla="*/ 0 w 5722070"/>
                      <a:gd name="connsiteY26" fmla="*/ 745504 h 894608"/>
                      <a:gd name="connsiteX27" fmla="*/ 0 w 5722070"/>
                      <a:gd name="connsiteY27" fmla="*/ 149104 h 894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722070" h="894608" fill="none" extrusionOk="0">
                        <a:moveTo>
                          <a:pt x="0" y="149104"/>
                        </a:moveTo>
                        <a:cubicBezTo>
                          <a:pt x="-396" y="58546"/>
                          <a:pt x="69961" y="2019"/>
                          <a:pt x="149104" y="0"/>
                        </a:cubicBezTo>
                        <a:cubicBezTo>
                          <a:pt x="317678" y="-50286"/>
                          <a:pt x="515094" y="32797"/>
                          <a:pt x="637252" y="0"/>
                        </a:cubicBezTo>
                        <a:cubicBezTo>
                          <a:pt x="759410" y="-32797"/>
                          <a:pt x="938612" y="400"/>
                          <a:pt x="1016922" y="0"/>
                        </a:cubicBezTo>
                        <a:cubicBezTo>
                          <a:pt x="1095232" y="-400"/>
                          <a:pt x="1477096" y="13939"/>
                          <a:pt x="1613547" y="0"/>
                        </a:cubicBezTo>
                        <a:cubicBezTo>
                          <a:pt x="1749998" y="-13939"/>
                          <a:pt x="1836491" y="5148"/>
                          <a:pt x="2047456" y="0"/>
                        </a:cubicBezTo>
                        <a:cubicBezTo>
                          <a:pt x="2258421" y="-5148"/>
                          <a:pt x="2269750" y="11385"/>
                          <a:pt x="2427126" y="0"/>
                        </a:cubicBezTo>
                        <a:cubicBezTo>
                          <a:pt x="2584502" y="-11385"/>
                          <a:pt x="2655452" y="51788"/>
                          <a:pt x="2861035" y="0"/>
                        </a:cubicBezTo>
                        <a:cubicBezTo>
                          <a:pt x="3066618" y="-51788"/>
                          <a:pt x="3295987" y="8501"/>
                          <a:pt x="3457660" y="0"/>
                        </a:cubicBezTo>
                        <a:cubicBezTo>
                          <a:pt x="3619333" y="-8501"/>
                          <a:pt x="3752582" y="40339"/>
                          <a:pt x="3891569" y="0"/>
                        </a:cubicBezTo>
                        <a:cubicBezTo>
                          <a:pt x="4030556" y="-40339"/>
                          <a:pt x="4104163" y="12444"/>
                          <a:pt x="4271239" y="0"/>
                        </a:cubicBezTo>
                        <a:cubicBezTo>
                          <a:pt x="4438315" y="-12444"/>
                          <a:pt x="4510670" y="15143"/>
                          <a:pt x="4705148" y="0"/>
                        </a:cubicBezTo>
                        <a:cubicBezTo>
                          <a:pt x="4899626" y="-15143"/>
                          <a:pt x="5139902" y="30474"/>
                          <a:pt x="5572966" y="0"/>
                        </a:cubicBezTo>
                        <a:cubicBezTo>
                          <a:pt x="5649702" y="673"/>
                          <a:pt x="5733410" y="78667"/>
                          <a:pt x="5722070" y="149104"/>
                        </a:cubicBezTo>
                        <a:cubicBezTo>
                          <a:pt x="5755473" y="416042"/>
                          <a:pt x="5685439" y="464440"/>
                          <a:pt x="5722070" y="745504"/>
                        </a:cubicBezTo>
                        <a:cubicBezTo>
                          <a:pt x="5715906" y="816842"/>
                          <a:pt x="5647006" y="898469"/>
                          <a:pt x="5572966" y="894608"/>
                        </a:cubicBezTo>
                        <a:cubicBezTo>
                          <a:pt x="5387029" y="908676"/>
                          <a:pt x="5382676" y="875889"/>
                          <a:pt x="5193296" y="894608"/>
                        </a:cubicBezTo>
                        <a:cubicBezTo>
                          <a:pt x="5003916" y="913327"/>
                          <a:pt x="4919559" y="887623"/>
                          <a:pt x="4705148" y="894608"/>
                        </a:cubicBezTo>
                        <a:cubicBezTo>
                          <a:pt x="4490737" y="901593"/>
                          <a:pt x="4348597" y="831813"/>
                          <a:pt x="4108523" y="894608"/>
                        </a:cubicBezTo>
                        <a:cubicBezTo>
                          <a:pt x="3868450" y="957403"/>
                          <a:pt x="3858687" y="886521"/>
                          <a:pt x="3674614" y="894608"/>
                        </a:cubicBezTo>
                        <a:cubicBezTo>
                          <a:pt x="3490541" y="902695"/>
                          <a:pt x="3369062" y="867340"/>
                          <a:pt x="3132228" y="894608"/>
                        </a:cubicBezTo>
                        <a:cubicBezTo>
                          <a:pt x="2895394" y="921876"/>
                          <a:pt x="2833819" y="860203"/>
                          <a:pt x="2752558" y="894608"/>
                        </a:cubicBezTo>
                        <a:cubicBezTo>
                          <a:pt x="2671297" y="929013"/>
                          <a:pt x="2324655" y="846613"/>
                          <a:pt x="2101694" y="894608"/>
                        </a:cubicBezTo>
                        <a:cubicBezTo>
                          <a:pt x="1878733" y="942603"/>
                          <a:pt x="1828627" y="862083"/>
                          <a:pt x="1559308" y="894608"/>
                        </a:cubicBezTo>
                        <a:cubicBezTo>
                          <a:pt x="1289989" y="927133"/>
                          <a:pt x="1189134" y="894011"/>
                          <a:pt x="908445" y="894608"/>
                        </a:cubicBezTo>
                        <a:cubicBezTo>
                          <a:pt x="627756" y="895205"/>
                          <a:pt x="399220" y="818767"/>
                          <a:pt x="149104" y="894608"/>
                        </a:cubicBezTo>
                        <a:cubicBezTo>
                          <a:pt x="53265" y="880152"/>
                          <a:pt x="9672" y="835640"/>
                          <a:pt x="0" y="745504"/>
                        </a:cubicBezTo>
                        <a:cubicBezTo>
                          <a:pt x="-13454" y="569121"/>
                          <a:pt x="30681" y="307177"/>
                          <a:pt x="0" y="149104"/>
                        </a:cubicBezTo>
                        <a:close/>
                      </a:path>
                      <a:path w="5722070" h="894608" stroke="0" extrusionOk="0">
                        <a:moveTo>
                          <a:pt x="0" y="149104"/>
                        </a:moveTo>
                        <a:cubicBezTo>
                          <a:pt x="-3855" y="64378"/>
                          <a:pt x="48724" y="6768"/>
                          <a:pt x="149104" y="0"/>
                        </a:cubicBezTo>
                        <a:cubicBezTo>
                          <a:pt x="425241" y="-54656"/>
                          <a:pt x="486493" y="26273"/>
                          <a:pt x="799967" y="0"/>
                        </a:cubicBezTo>
                        <a:cubicBezTo>
                          <a:pt x="1113441" y="-26273"/>
                          <a:pt x="1107199" y="10075"/>
                          <a:pt x="1288115" y="0"/>
                        </a:cubicBezTo>
                        <a:cubicBezTo>
                          <a:pt x="1469031" y="-10075"/>
                          <a:pt x="1520639" y="15348"/>
                          <a:pt x="1722024" y="0"/>
                        </a:cubicBezTo>
                        <a:cubicBezTo>
                          <a:pt x="1923409" y="-15348"/>
                          <a:pt x="2133599" y="71447"/>
                          <a:pt x="2318649" y="0"/>
                        </a:cubicBezTo>
                        <a:cubicBezTo>
                          <a:pt x="2503700" y="-71447"/>
                          <a:pt x="2680365" y="46916"/>
                          <a:pt x="2806796" y="0"/>
                        </a:cubicBezTo>
                        <a:cubicBezTo>
                          <a:pt x="2933227" y="-46916"/>
                          <a:pt x="3325177" y="19605"/>
                          <a:pt x="3457660" y="0"/>
                        </a:cubicBezTo>
                        <a:cubicBezTo>
                          <a:pt x="3590143" y="-19605"/>
                          <a:pt x="3723167" y="41685"/>
                          <a:pt x="3891569" y="0"/>
                        </a:cubicBezTo>
                        <a:cubicBezTo>
                          <a:pt x="4059971" y="-41685"/>
                          <a:pt x="4319475" y="59793"/>
                          <a:pt x="4542432" y="0"/>
                        </a:cubicBezTo>
                        <a:cubicBezTo>
                          <a:pt x="4765389" y="-59793"/>
                          <a:pt x="4776339" y="27622"/>
                          <a:pt x="4922103" y="0"/>
                        </a:cubicBezTo>
                        <a:cubicBezTo>
                          <a:pt x="5067867" y="-27622"/>
                          <a:pt x="5275473" y="8260"/>
                          <a:pt x="5572966" y="0"/>
                        </a:cubicBezTo>
                        <a:cubicBezTo>
                          <a:pt x="5664565" y="13771"/>
                          <a:pt x="5723261" y="79089"/>
                          <a:pt x="5722070" y="149104"/>
                        </a:cubicBezTo>
                        <a:cubicBezTo>
                          <a:pt x="5773725" y="383520"/>
                          <a:pt x="5719506" y="616434"/>
                          <a:pt x="5722070" y="745504"/>
                        </a:cubicBezTo>
                        <a:cubicBezTo>
                          <a:pt x="5729025" y="819218"/>
                          <a:pt x="5647002" y="891395"/>
                          <a:pt x="5572966" y="894608"/>
                        </a:cubicBezTo>
                        <a:cubicBezTo>
                          <a:pt x="5436095" y="913634"/>
                          <a:pt x="5200432" y="865539"/>
                          <a:pt x="5030580" y="894608"/>
                        </a:cubicBezTo>
                        <a:cubicBezTo>
                          <a:pt x="4860728" y="923677"/>
                          <a:pt x="4552434" y="853148"/>
                          <a:pt x="4379716" y="894608"/>
                        </a:cubicBezTo>
                        <a:cubicBezTo>
                          <a:pt x="4206998" y="936068"/>
                          <a:pt x="3962681" y="871883"/>
                          <a:pt x="3837330" y="894608"/>
                        </a:cubicBezTo>
                        <a:cubicBezTo>
                          <a:pt x="3711979" y="917333"/>
                          <a:pt x="3565507" y="854177"/>
                          <a:pt x="3457660" y="894608"/>
                        </a:cubicBezTo>
                        <a:cubicBezTo>
                          <a:pt x="3349813" y="935039"/>
                          <a:pt x="3153925" y="863678"/>
                          <a:pt x="3023751" y="894608"/>
                        </a:cubicBezTo>
                        <a:cubicBezTo>
                          <a:pt x="2893577" y="925538"/>
                          <a:pt x="2694442" y="832454"/>
                          <a:pt x="2372887" y="894608"/>
                        </a:cubicBezTo>
                        <a:cubicBezTo>
                          <a:pt x="2051332" y="956762"/>
                          <a:pt x="1974032" y="851113"/>
                          <a:pt x="1830501" y="894608"/>
                        </a:cubicBezTo>
                        <a:cubicBezTo>
                          <a:pt x="1686970" y="938103"/>
                          <a:pt x="1509556" y="858115"/>
                          <a:pt x="1396592" y="894608"/>
                        </a:cubicBezTo>
                        <a:cubicBezTo>
                          <a:pt x="1283628" y="931101"/>
                          <a:pt x="1010173" y="849016"/>
                          <a:pt x="854206" y="894608"/>
                        </a:cubicBezTo>
                        <a:cubicBezTo>
                          <a:pt x="698239" y="940200"/>
                          <a:pt x="309864" y="843560"/>
                          <a:pt x="149104" y="894608"/>
                        </a:cubicBezTo>
                        <a:cubicBezTo>
                          <a:pt x="68058" y="890602"/>
                          <a:pt x="4176" y="832367"/>
                          <a:pt x="0" y="745504"/>
                        </a:cubicBezTo>
                        <a:cubicBezTo>
                          <a:pt x="-43439" y="572414"/>
                          <a:pt x="44173" y="291614"/>
                          <a:pt x="0" y="1491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Load Data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A7907D9-357B-49EE-8401-0EA27F94A810}"/>
              </a:ext>
            </a:extLst>
          </p:cNvPr>
          <p:cNvSpPr/>
          <p:nvPr/>
        </p:nvSpPr>
        <p:spPr>
          <a:xfrm>
            <a:off x="7700990" y="4882672"/>
            <a:ext cx="943389" cy="371266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22070"/>
                      <a:gd name="connsiteY0" fmla="*/ 149104 h 894608"/>
                      <a:gd name="connsiteX1" fmla="*/ 149104 w 5722070"/>
                      <a:gd name="connsiteY1" fmla="*/ 0 h 894608"/>
                      <a:gd name="connsiteX2" fmla="*/ 637252 w 5722070"/>
                      <a:gd name="connsiteY2" fmla="*/ 0 h 894608"/>
                      <a:gd name="connsiteX3" fmla="*/ 1016922 w 5722070"/>
                      <a:gd name="connsiteY3" fmla="*/ 0 h 894608"/>
                      <a:gd name="connsiteX4" fmla="*/ 1613547 w 5722070"/>
                      <a:gd name="connsiteY4" fmla="*/ 0 h 894608"/>
                      <a:gd name="connsiteX5" fmla="*/ 2047456 w 5722070"/>
                      <a:gd name="connsiteY5" fmla="*/ 0 h 894608"/>
                      <a:gd name="connsiteX6" fmla="*/ 2427126 w 5722070"/>
                      <a:gd name="connsiteY6" fmla="*/ 0 h 894608"/>
                      <a:gd name="connsiteX7" fmla="*/ 2861035 w 5722070"/>
                      <a:gd name="connsiteY7" fmla="*/ 0 h 894608"/>
                      <a:gd name="connsiteX8" fmla="*/ 3457660 w 5722070"/>
                      <a:gd name="connsiteY8" fmla="*/ 0 h 894608"/>
                      <a:gd name="connsiteX9" fmla="*/ 3891569 w 5722070"/>
                      <a:gd name="connsiteY9" fmla="*/ 0 h 894608"/>
                      <a:gd name="connsiteX10" fmla="*/ 4271239 w 5722070"/>
                      <a:gd name="connsiteY10" fmla="*/ 0 h 894608"/>
                      <a:gd name="connsiteX11" fmla="*/ 4705148 w 5722070"/>
                      <a:gd name="connsiteY11" fmla="*/ 0 h 894608"/>
                      <a:gd name="connsiteX12" fmla="*/ 5572966 w 5722070"/>
                      <a:gd name="connsiteY12" fmla="*/ 0 h 894608"/>
                      <a:gd name="connsiteX13" fmla="*/ 5722070 w 5722070"/>
                      <a:gd name="connsiteY13" fmla="*/ 149104 h 894608"/>
                      <a:gd name="connsiteX14" fmla="*/ 5722070 w 5722070"/>
                      <a:gd name="connsiteY14" fmla="*/ 745504 h 894608"/>
                      <a:gd name="connsiteX15" fmla="*/ 5572966 w 5722070"/>
                      <a:gd name="connsiteY15" fmla="*/ 894608 h 894608"/>
                      <a:gd name="connsiteX16" fmla="*/ 5193296 w 5722070"/>
                      <a:gd name="connsiteY16" fmla="*/ 894608 h 894608"/>
                      <a:gd name="connsiteX17" fmla="*/ 4705148 w 5722070"/>
                      <a:gd name="connsiteY17" fmla="*/ 894608 h 894608"/>
                      <a:gd name="connsiteX18" fmla="*/ 4108523 w 5722070"/>
                      <a:gd name="connsiteY18" fmla="*/ 894608 h 894608"/>
                      <a:gd name="connsiteX19" fmla="*/ 3674614 w 5722070"/>
                      <a:gd name="connsiteY19" fmla="*/ 894608 h 894608"/>
                      <a:gd name="connsiteX20" fmla="*/ 3132228 w 5722070"/>
                      <a:gd name="connsiteY20" fmla="*/ 894608 h 894608"/>
                      <a:gd name="connsiteX21" fmla="*/ 2752558 w 5722070"/>
                      <a:gd name="connsiteY21" fmla="*/ 894608 h 894608"/>
                      <a:gd name="connsiteX22" fmla="*/ 2101694 w 5722070"/>
                      <a:gd name="connsiteY22" fmla="*/ 894608 h 894608"/>
                      <a:gd name="connsiteX23" fmla="*/ 1559308 w 5722070"/>
                      <a:gd name="connsiteY23" fmla="*/ 894608 h 894608"/>
                      <a:gd name="connsiteX24" fmla="*/ 908445 w 5722070"/>
                      <a:gd name="connsiteY24" fmla="*/ 894608 h 894608"/>
                      <a:gd name="connsiteX25" fmla="*/ 149104 w 5722070"/>
                      <a:gd name="connsiteY25" fmla="*/ 894608 h 894608"/>
                      <a:gd name="connsiteX26" fmla="*/ 0 w 5722070"/>
                      <a:gd name="connsiteY26" fmla="*/ 745504 h 894608"/>
                      <a:gd name="connsiteX27" fmla="*/ 0 w 5722070"/>
                      <a:gd name="connsiteY27" fmla="*/ 149104 h 894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722070" h="894608" fill="none" extrusionOk="0">
                        <a:moveTo>
                          <a:pt x="0" y="149104"/>
                        </a:moveTo>
                        <a:cubicBezTo>
                          <a:pt x="-396" y="58546"/>
                          <a:pt x="69961" y="2019"/>
                          <a:pt x="149104" y="0"/>
                        </a:cubicBezTo>
                        <a:cubicBezTo>
                          <a:pt x="317678" y="-50286"/>
                          <a:pt x="515094" y="32797"/>
                          <a:pt x="637252" y="0"/>
                        </a:cubicBezTo>
                        <a:cubicBezTo>
                          <a:pt x="759410" y="-32797"/>
                          <a:pt x="938612" y="400"/>
                          <a:pt x="1016922" y="0"/>
                        </a:cubicBezTo>
                        <a:cubicBezTo>
                          <a:pt x="1095232" y="-400"/>
                          <a:pt x="1477096" y="13939"/>
                          <a:pt x="1613547" y="0"/>
                        </a:cubicBezTo>
                        <a:cubicBezTo>
                          <a:pt x="1749998" y="-13939"/>
                          <a:pt x="1836491" y="5148"/>
                          <a:pt x="2047456" y="0"/>
                        </a:cubicBezTo>
                        <a:cubicBezTo>
                          <a:pt x="2258421" y="-5148"/>
                          <a:pt x="2269750" y="11385"/>
                          <a:pt x="2427126" y="0"/>
                        </a:cubicBezTo>
                        <a:cubicBezTo>
                          <a:pt x="2584502" y="-11385"/>
                          <a:pt x="2655452" y="51788"/>
                          <a:pt x="2861035" y="0"/>
                        </a:cubicBezTo>
                        <a:cubicBezTo>
                          <a:pt x="3066618" y="-51788"/>
                          <a:pt x="3295987" y="8501"/>
                          <a:pt x="3457660" y="0"/>
                        </a:cubicBezTo>
                        <a:cubicBezTo>
                          <a:pt x="3619333" y="-8501"/>
                          <a:pt x="3752582" y="40339"/>
                          <a:pt x="3891569" y="0"/>
                        </a:cubicBezTo>
                        <a:cubicBezTo>
                          <a:pt x="4030556" y="-40339"/>
                          <a:pt x="4104163" y="12444"/>
                          <a:pt x="4271239" y="0"/>
                        </a:cubicBezTo>
                        <a:cubicBezTo>
                          <a:pt x="4438315" y="-12444"/>
                          <a:pt x="4510670" y="15143"/>
                          <a:pt x="4705148" y="0"/>
                        </a:cubicBezTo>
                        <a:cubicBezTo>
                          <a:pt x="4899626" y="-15143"/>
                          <a:pt x="5139902" y="30474"/>
                          <a:pt x="5572966" y="0"/>
                        </a:cubicBezTo>
                        <a:cubicBezTo>
                          <a:pt x="5649702" y="673"/>
                          <a:pt x="5733410" y="78667"/>
                          <a:pt x="5722070" y="149104"/>
                        </a:cubicBezTo>
                        <a:cubicBezTo>
                          <a:pt x="5755473" y="416042"/>
                          <a:pt x="5685439" y="464440"/>
                          <a:pt x="5722070" y="745504"/>
                        </a:cubicBezTo>
                        <a:cubicBezTo>
                          <a:pt x="5715906" y="816842"/>
                          <a:pt x="5647006" y="898469"/>
                          <a:pt x="5572966" y="894608"/>
                        </a:cubicBezTo>
                        <a:cubicBezTo>
                          <a:pt x="5387029" y="908676"/>
                          <a:pt x="5382676" y="875889"/>
                          <a:pt x="5193296" y="894608"/>
                        </a:cubicBezTo>
                        <a:cubicBezTo>
                          <a:pt x="5003916" y="913327"/>
                          <a:pt x="4919559" y="887623"/>
                          <a:pt x="4705148" y="894608"/>
                        </a:cubicBezTo>
                        <a:cubicBezTo>
                          <a:pt x="4490737" y="901593"/>
                          <a:pt x="4348597" y="831813"/>
                          <a:pt x="4108523" y="894608"/>
                        </a:cubicBezTo>
                        <a:cubicBezTo>
                          <a:pt x="3868450" y="957403"/>
                          <a:pt x="3858687" y="886521"/>
                          <a:pt x="3674614" y="894608"/>
                        </a:cubicBezTo>
                        <a:cubicBezTo>
                          <a:pt x="3490541" y="902695"/>
                          <a:pt x="3369062" y="867340"/>
                          <a:pt x="3132228" y="894608"/>
                        </a:cubicBezTo>
                        <a:cubicBezTo>
                          <a:pt x="2895394" y="921876"/>
                          <a:pt x="2833819" y="860203"/>
                          <a:pt x="2752558" y="894608"/>
                        </a:cubicBezTo>
                        <a:cubicBezTo>
                          <a:pt x="2671297" y="929013"/>
                          <a:pt x="2324655" y="846613"/>
                          <a:pt x="2101694" y="894608"/>
                        </a:cubicBezTo>
                        <a:cubicBezTo>
                          <a:pt x="1878733" y="942603"/>
                          <a:pt x="1828627" y="862083"/>
                          <a:pt x="1559308" y="894608"/>
                        </a:cubicBezTo>
                        <a:cubicBezTo>
                          <a:pt x="1289989" y="927133"/>
                          <a:pt x="1189134" y="894011"/>
                          <a:pt x="908445" y="894608"/>
                        </a:cubicBezTo>
                        <a:cubicBezTo>
                          <a:pt x="627756" y="895205"/>
                          <a:pt x="399220" y="818767"/>
                          <a:pt x="149104" y="894608"/>
                        </a:cubicBezTo>
                        <a:cubicBezTo>
                          <a:pt x="53265" y="880152"/>
                          <a:pt x="9672" y="835640"/>
                          <a:pt x="0" y="745504"/>
                        </a:cubicBezTo>
                        <a:cubicBezTo>
                          <a:pt x="-13454" y="569121"/>
                          <a:pt x="30681" y="307177"/>
                          <a:pt x="0" y="149104"/>
                        </a:cubicBezTo>
                        <a:close/>
                      </a:path>
                      <a:path w="5722070" h="894608" stroke="0" extrusionOk="0">
                        <a:moveTo>
                          <a:pt x="0" y="149104"/>
                        </a:moveTo>
                        <a:cubicBezTo>
                          <a:pt x="-3855" y="64378"/>
                          <a:pt x="48724" y="6768"/>
                          <a:pt x="149104" y="0"/>
                        </a:cubicBezTo>
                        <a:cubicBezTo>
                          <a:pt x="425241" y="-54656"/>
                          <a:pt x="486493" y="26273"/>
                          <a:pt x="799967" y="0"/>
                        </a:cubicBezTo>
                        <a:cubicBezTo>
                          <a:pt x="1113441" y="-26273"/>
                          <a:pt x="1107199" y="10075"/>
                          <a:pt x="1288115" y="0"/>
                        </a:cubicBezTo>
                        <a:cubicBezTo>
                          <a:pt x="1469031" y="-10075"/>
                          <a:pt x="1520639" y="15348"/>
                          <a:pt x="1722024" y="0"/>
                        </a:cubicBezTo>
                        <a:cubicBezTo>
                          <a:pt x="1923409" y="-15348"/>
                          <a:pt x="2133599" y="71447"/>
                          <a:pt x="2318649" y="0"/>
                        </a:cubicBezTo>
                        <a:cubicBezTo>
                          <a:pt x="2503700" y="-71447"/>
                          <a:pt x="2680365" y="46916"/>
                          <a:pt x="2806796" y="0"/>
                        </a:cubicBezTo>
                        <a:cubicBezTo>
                          <a:pt x="2933227" y="-46916"/>
                          <a:pt x="3325177" y="19605"/>
                          <a:pt x="3457660" y="0"/>
                        </a:cubicBezTo>
                        <a:cubicBezTo>
                          <a:pt x="3590143" y="-19605"/>
                          <a:pt x="3723167" y="41685"/>
                          <a:pt x="3891569" y="0"/>
                        </a:cubicBezTo>
                        <a:cubicBezTo>
                          <a:pt x="4059971" y="-41685"/>
                          <a:pt x="4319475" y="59793"/>
                          <a:pt x="4542432" y="0"/>
                        </a:cubicBezTo>
                        <a:cubicBezTo>
                          <a:pt x="4765389" y="-59793"/>
                          <a:pt x="4776339" y="27622"/>
                          <a:pt x="4922103" y="0"/>
                        </a:cubicBezTo>
                        <a:cubicBezTo>
                          <a:pt x="5067867" y="-27622"/>
                          <a:pt x="5275473" y="8260"/>
                          <a:pt x="5572966" y="0"/>
                        </a:cubicBezTo>
                        <a:cubicBezTo>
                          <a:pt x="5664565" y="13771"/>
                          <a:pt x="5723261" y="79089"/>
                          <a:pt x="5722070" y="149104"/>
                        </a:cubicBezTo>
                        <a:cubicBezTo>
                          <a:pt x="5773725" y="383520"/>
                          <a:pt x="5719506" y="616434"/>
                          <a:pt x="5722070" y="745504"/>
                        </a:cubicBezTo>
                        <a:cubicBezTo>
                          <a:pt x="5729025" y="819218"/>
                          <a:pt x="5647002" y="891395"/>
                          <a:pt x="5572966" y="894608"/>
                        </a:cubicBezTo>
                        <a:cubicBezTo>
                          <a:pt x="5436095" y="913634"/>
                          <a:pt x="5200432" y="865539"/>
                          <a:pt x="5030580" y="894608"/>
                        </a:cubicBezTo>
                        <a:cubicBezTo>
                          <a:pt x="4860728" y="923677"/>
                          <a:pt x="4552434" y="853148"/>
                          <a:pt x="4379716" y="894608"/>
                        </a:cubicBezTo>
                        <a:cubicBezTo>
                          <a:pt x="4206998" y="936068"/>
                          <a:pt x="3962681" y="871883"/>
                          <a:pt x="3837330" y="894608"/>
                        </a:cubicBezTo>
                        <a:cubicBezTo>
                          <a:pt x="3711979" y="917333"/>
                          <a:pt x="3565507" y="854177"/>
                          <a:pt x="3457660" y="894608"/>
                        </a:cubicBezTo>
                        <a:cubicBezTo>
                          <a:pt x="3349813" y="935039"/>
                          <a:pt x="3153925" y="863678"/>
                          <a:pt x="3023751" y="894608"/>
                        </a:cubicBezTo>
                        <a:cubicBezTo>
                          <a:pt x="2893577" y="925538"/>
                          <a:pt x="2694442" y="832454"/>
                          <a:pt x="2372887" y="894608"/>
                        </a:cubicBezTo>
                        <a:cubicBezTo>
                          <a:pt x="2051332" y="956762"/>
                          <a:pt x="1974032" y="851113"/>
                          <a:pt x="1830501" y="894608"/>
                        </a:cubicBezTo>
                        <a:cubicBezTo>
                          <a:pt x="1686970" y="938103"/>
                          <a:pt x="1509556" y="858115"/>
                          <a:pt x="1396592" y="894608"/>
                        </a:cubicBezTo>
                        <a:cubicBezTo>
                          <a:pt x="1283628" y="931101"/>
                          <a:pt x="1010173" y="849016"/>
                          <a:pt x="854206" y="894608"/>
                        </a:cubicBezTo>
                        <a:cubicBezTo>
                          <a:pt x="698239" y="940200"/>
                          <a:pt x="309864" y="843560"/>
                          <a:pt x="149104" y="894608"/>
                        </a:cubicBezTo>
                        <a:cubicBezTo>
                          <a:pt x="68058" y="890602"/>
                          <a:pt x="4176" y="832367"/>
                          <a:pt x="0" y="745504"/>
                        </a:cubicBezTo>
                        <a:cubicBezTo>
                          <a:pt x="-43439" y="572414"/>
                          <a:pt x="44173" y="291614"/>
                          <a:pt x="0" y="1491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Compute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DC16BD3-0250-469D-BF84-2B1C857EFBAC}"/>
              </a:ext>
            </a:extLst>
          </p:cNvPr>
          <p:cNvSpPr/>
          <p:nvPr/>
        </p:nvSpPr>
        <p:spPr>
          <a:xfrm>
            <a:off x="10148621" y="5348163"/>
            <a:ext cx="1152445" cy="371266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22070"/>
                      <a:gd name="connsiteY0" fmla="*/ 149104 h 894608"/>
                      <a:gd name="connsiteX1" fmla="*/ 149104 w 5722070"/>
                      <a:gd name="connsiteY1" fmla="*/ 0 h 894608"/>
                      <a:gd name="connsiteX2" fmla="*/ 637252 w 5722070"/>
                      <a:gd name="connsiteY2" fmla="*/ 0 h 894608"/>
                      <a:gd name="connsiteX3" fmla="*/ 1016922 w 5722070"/>
                      <a:gd name="connsiteY3" fmla="*/ 0 h 894608"/>
                      <a:gd name="connsiteX4" fmla="*/ 1613547 w 5722070"/>
                      <a:gd name="connsiteY4" fmla="*/ 0 h 894608"/>
                      <a:gd name="connsiteX5" fmla="*/ 2047456 w 5722070"/>
                      <a:gd name="connsiteY5" fmla="*/ 0 h 894608"/>
                      <a:gd name="connsiteX6" fmla="*/ 2427126 w 5722070"/>
                      <a:gd name="connsiteY6" fmla="*/ 0 h 894608"/>
                      <a:gd name="connsiteX7" fmla="*/ 2861035 w 5722070"/>
                      <a:gd name="connsiteY7" fmla="*/ 0 h 894608"/>
                      <a:gd name="connsiteX8" fmla="*/ 3457660 w 5722070"/>
                      <a:gd name="connsiteY8" fmla="*/ 0 h 894608"/>
                      <a:gd name="connsiteX9" fmla="*/ 3891569 w 5722070"/>
                      <a:gd name="connsiteY9" fmla="*/ 0 h 894608"/>
                      <a:gd name="connsiteX10" fmla="*/ 4271239 w 5722070"/>
                      <a:gd name="connsiteY10" fmla="*/ 0 h 894608"/>
                      <a:gd name="connsiteX11" fmla="*/ 4705148 w 5722070"/>
                      <a:gd name="connsiteY11" fmla="*/ 0 h 894608"/>
                      <a:gd name="connsiteX12" fmla="*/ 5572966 w 5722070"/>
                      <a:gd name="connsiteY12" fmla="*/ 0 h 894608"/>
                      <a:gd name="connsiteX13" fmla="*/ 5722070 w 5722070"/>
                      <a:gd name="connsiteY13" fmla="*/ 149104 h 894608"/>
                      <a:gd name="connsiteX14" fmla="*/ 5722070 w 5722070"/>
                      <a:gd name="connsiteY14" fmla="*/ 745504 h 894608"/>
                      <a:gd name="connsiteX15" fmla="*/ 5572966 w 5722070"/>
                      <a:gd name="connsiteY15" fmla="*/ 894608 h 894608"/>
                      <a:gd name="connsiteX16" fmla="*/ 5193296 w 5722070"/>
                      <a:gd name="connsiteY16" fmla="*/ 894608 h 894608"/>
                      <a:gd name="connsiteX17" fmla="*/ 4705148 w 5722070"/>
                      <a:gd name="connsiteY17" fmla="*/ 894608 h 894608"/>
                      <a:gd name="connsiteX18" fmla="*/ 4108523 w 5722070"/>
                      <a:gd name="connsiteY18" fmla="*/ 894608 h 894608"/>
                      <a:gd name="connsiteX19" fmla="*/ 3674614 w 5722070"/>
                      <a:gd name="connsiteY19" fmla="*/ 894608 h 894608"/>
                      <a:gd name="connsiteX20" fmla="*/ 3132228 w 5722070"/>
                      <a:gd name="connsiteY20" fmla="*/ 894608 h 894608"/>
                      <a:gd name="connsiteX21" fmla="*/ 2752558 w 5722070"/>
                      <a:gd name="connsiteY21" fmla="*/ 894608 h 894608"/>
                      <a:gd name="connsiteX22" fmla="*/ 2101694 w 5722070"/>
                      <a:gd name="connsiteY22" fmla="*/ 894608 h 894608"/>
                      <a:gd name="connsiteX23" fmla="*/ 1559308 w 5722070"/>
                      <a:gd name="connsiteY23" fmla="*/ 894608 h 894608"/>
                      <a:gd name="connsiteX24" fmla="*/ 908445 w 5722070"/>
                      <a:gd name="connsiteY24" fmla="*/ 894608 h 894608"/>
                      <a:gd name="connsiteX25" fmla="*/ 149104 w 5722070"/>
                      <a:gd name="connsiteY25" fmla="*/ 894608 h 894608"/>
                      <a:gd name="connsiteX26" fmla="*/ 0 w 5722070"/>
                      <a:gd name="connsiteY26" fmla="*/ 745504 h 894608"/>
                      <a:gd name="connsiteX27" fmla="*/ 0 w 5722070"/>
                      <a:gd name="connsiteY27" fmla="*/ 149104 h 894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722070" h="894608" fill="none" extrusionOk="0">
                        <a:moveTo>
                          <a:pt x="0" y="149104"/>
                        </a:moveTo>
                        <a:cubicBezTo>
                          <a:pt x="-396" y="58546"/>
                          <a:pt x="69961" y="2019"/>
                          <a:pt x="149104" y="0"/>
                        </a:cubicBezTo>
                        <a:cubicBezTo>
                          <a:pt x="317678" y="-50286"/>
                          <a:pt x="515094" y="32797"/>
                          <a:pt x="637252" y="0"/>
                        </a:cubicBezTo>
                        <a:cubicBezTo>
                          <a:pt x="759410" y="-32797"/>
                          <a:pt x="938612" y="400"/>
                          <a:pt x="1016922" y="0"/>
                        </a:cubicBezTo>
                        <a:cubicBezTo>
                          <a:pt x="1095232" y="-400"/>
                          <a:pt x="1477096" y="13939"/>
                          <a:pt x="1613547" y="0"/>
                        </a:cubicBezTo>
                        <a:cubicBezTo>
                          <a:pt x="1749998" y="-13939"/>
                          <a:pt x="1836491" y="5148"/>
                          <a:pt x="2047456" y="0"/>
                        </a:cubicBezTo>
                        <a:cubicBezTo>
                          <a:pt x="2258421" y="-5148"/>
                          <a:pt x="2269750" y="11385"/>
                          <a:pt x="2427126" y="0"/>
                        </a:cubicBezTo>
                        <a:cubicBezTo>
                          <a:pt x="2584502" y="-11385"/>
                          <a:pt x="2655452" y="51788"/>
                          <a:pt x="2861035" y="0"/>
                        </a:cubicBezTo>
                        <a:cubicBezTo>
                          <a:pt x="3066618" y="-51788"/>
                          <a:pt x="3295987" y="8501"/>
                          <a:pt x="3457660" y="0"/>
                        </a:cubicBezTo>
                        <a:cubicBezTo>
                          <a:pt x="3619333" y="-8501"/>
                          <a:pt x="3752582" y="40339"/>
                          <a:pt x="3891569" y="0"/>
                        </a:cubicBezTo>
                        <a:cubicBezTo>
                          <a:pt x="4030556" y="-40339"/>
                          <a:pt x="4104163" y="12444"/>
                          <a:pt x="4271239" y="0"/>
                        </a:cubicBezTo>
                        <a:cubicBezTo>
                          <a:pt x="4438315" y="-12444"/>
                          <a:pt x="4510670" y="15143"/>
                          <a:pt x="4705148" y="0"/>
                        </a:cubicBezTo>
                        <a:cubicBezTo>
                          <a:pt x="4899626" y="-15143"/>
                          <a:pt x="5139902" y="30474"/>
                          <a:pt x="5572966" y="0"/>
                        </a:cubicBezTo>
                        <a:cubicBezTo>
                          <a:pt x="5649702" y="673"/>
                          <a:pt x="5733410" y="78667"/>
                          <a:pt x="5722070" y="149104"/>
                        </a:cubicBezTo>
                        <a:cubicBezTo>
                          <a:pt x="5755473" y="416042"/>
                          <a:pt x="5685439" y="464440"/>
                          <a:pt x="5722070" y="745504"/>
                        </a:cubicBezTo>
                        <a:cubicBezTo>
                          <a:pt x="5715906" y="816842"/>
                          <a:pt x="5647006" y="898469"/>
                          <a:pt x="5572966" y="894608"/>
                        </a:cubicBezTo>
                        <a:cubicBezTo>
                          <a:pt x="5387029" y="908676"/>
                          <a:pt x="5382676" y="875889"/>
                          <a:pt x="5193296" y="894608"/>
                        </a:cubicBezTo>
                        <a:cubicBezTo>
                          <a:pt x="5003916" y="913327"/>
                          <a:pt x="4919559" y="887623"/>
                          <a:pt x="4705148" y="894608"/>
                        </a:cubicBezTo>
                        <a:cubicBezTo>
                          <a:pt x="4490737" y="901593"/>
                          <a:pt x="4348597" y="831813"/>
                          <a:pt x="4108523" y="894608"/>
                        </a:cubicBezTo>
                        <a:cubicBezTo>
                          <a:pt x="3868450" y="957403"/>
                          <a:pt x="3858687" y="886521"/>
                          <a:pt x="3674614" y="894608"/>
                        </a:cubicBezTo>
                        <a:cubicBezTo>
                          <a:pt x="3490541" y="902695"/>
                          <a:pt x="3369062" y="867340"/>
                          <a:pt x="3132228" y="894608"/>
                        </a:cubicBezTo>
                        <a:cubicBezTo>
                          <a:pt x="2895394" y="921876"/>
                          <a:pt x="2833819" y="860203"/>
                          <a:pt x="2752558" y="894608"/>
                        </a:cubicBezTo>
                        <a:cubicBezTo>
                          <a:pt x="2671297" y="929013"/>
                          <a:pt x="2324655" y="846613"/>
                          <a:pt x="2101694" y="894608"/>
                        </a:cubicBezTo>
                        <a:cubicBezTo>
                          <a:pt x="1878733" y="942603"/>
                          <a:pt x="1828627" y="862083"/>
                          <a:pt x="1559308" y="894608"/>
                        </a:cubicBezTo>
                        <a:cubicBezTo>
                          <a:pt x="1289989" y="927133"/>
                          <a:pt x="1189134" y="894011"/>
                          <a:pt x="908445" y="894608"/>
                        </a:cubicBezTo>
                        <a:cubicBezTo>
                          <a:pt x="627756" y="895205"/>
                          <a:pt x="399220" y="818767"/>
                          <a:pt x="149104" y="894608"/>
                        </a:cubicBezTo>
                        <a:cubicBezTo>
                          <a:pt x="53265" y="880152"/>
                          <a:pt x="9672" y="835640"/>
                          <a:pt x="0" y="745504"/>
                        </a:cubicBezTo>
                        <a:cubicBezTo>
                          <a:pt x="-13454" y="569121"/>
                          <a:pt x="30681" y="307177"/>
                          <a:pt x="0" y="149104"/>
                        </a:cubicBezTo>
                        <a:close/>
                      </a:path>
                      <a:path w="5722070" h="894608" stroke="0" extrusionOk="0">
                        <a:moveTo>
                          <a:pt x="0" y="149104"/>
                        </a:moveTo>
                        <a:cubicBezTo>
                          <a:pt x="-3855" y="64378"/>
                          <a:pt x="48724" y="6768"/>
                          <a:pt x="149104" y="0"/>
                        </a:cubicBezTo>
                        <a:cubicBezTo>
                          <a:pt x="425241" y="-54656"/>
                          <a:pt x="486493" y="26273"/>
                          <a:pt x="799967" y="0"/>
                        </a:cubicBezTo>
                        <a:cubicBezTo>
                          <a:pt x="1113441" y="-26273"/>
                          <a:pt x="1107199" y="10075"/>
                          <a:pt x="1288115" y="0"/>
                        </a:cubicBezTo>
                        <a:cubicBezTo>
                          <a:pt x="1469031" y="-10075"/>
                          <a:pt x="1520639" y="15348"/>
                          <a:pt x="1722024" y="0"/>
                        </a:cubicBezTo>
                        <a:cubicBezTo>
                          <a:pt x="1923409" y="-15348"/>
                          <a:pt x="2133599" y="71447"/>
                          <a:pt x="2318649" y="0"/>
                        </a:cubicBezTo>
                        <a:cubicBezTo>
                          <a:pt x="2503700" y="-71447"/>
                          <a:pt x="2680365" y="46916"/>
                          <a:pt x="2806796" y="0"/>
                        </a:cubicBezTo>
                        <a:cubicBezTo>
                          <a:pt x="2933227" y="-46916"/>
                          <a:pt x="3325177" y="19605"/>
                          <a:pt x="3457660" y="0"/>
                        </a:cubicBezTo>
                        <a:cubicBezTo>
                          <a:pt x="3590143" y="-19605"/>
                          <a:pt x="3723167" y="41685"/>
                          <a:pt x="3891569" y="0"/>
                        </a:cubicBezTo>
                        <a:cubicBezTo>
                          <a:pt x="4059971" y="-41685"/>
                          <a:pt x="4319475" y="59793"/>
                          <a:pt x="4542432" y="0"/>
                        </a:cubicBezTo>
                        <a:cubicBezTo>
                          <a:pt x="4765389" y="-59793"/>
                          <a:pt x="4776339" y="27622"/>
                          <a:pt x="4922103" y="0"/>
                        </a:cubicBezTo>
                        <a:cubicBezTo>
                          <a:pt x="5067867" y="-27622"/>
                          <a:pt x="5275473" y="8260"/>
                          <a:pt x="5572966" y="0"/>
                        </a:cubicBezTo>
                        <a:cubicBezTo>
                          <a:pt x="5664565" y="13771"/>
                          <a:pt x="5723261" y="79089"/>
                          <a:pt x="5722070" y="149104"/>
                        </a:cubicBezTo>
                        <a:cubicBezTo>
                          <a:pt x="5773725" y="383520"/>
                          <a:pt x="5719506" y="616434"/>
                          <a:pt x="5722070" y="745504"/>
                        </a:cubicBezTo>
                        <a:cubicBezTo>
                          <a:pt x="5729025" y="819218"/>
                          <a:pt x="5647002" y="891395"/>
                          <a:pt x="5572966" y="894608"/>
                        </a:cubicBezTo>
                        <a:cubicBezTo>
                          <a:pt x="5436095" y="913634"/>
                          <a:pt x="5200432" y="865539"/>
                          <a:pt x="5030580" y="894608"/>
                        </a:cubicBezTo>
                        <a:cubicBezTo>
                          <a:pt x="4860728" y="923677"/>
                          <a:pt x="4552434" y="853148"/>
                          <a:pt x="4379716" y="894608"/>
                        </a:cubicBezTo>
                        <a:cubicBezTo>
                          <a:pt x="4206998" y="936068"/>
                          <a:pt x="3962681" y="871883"/>
                          <a:pt x="3837330" y="894608"/>
                        </a:cubicBezTo>
                        <a:cubicBezTo>
                          <a:pt x="3711979" y="917333"/>
                          <a:pt x="3565507" y="854177"/>
                          <a:pt x="3457660" y="894608"/>
                        </a:cubicBezTo>
                        <a:cubicBezTo>
                          <a:pt x="3349813" y="935039"/>
                          <a:pt x="3153925" y="863678"/>
                          <a:pt x="3023751" y="894608"/>
                        </a:cubicBezTo>
                        <a:cubicBezTo>
                          <a:pt x="2893577" y="925538"/>
                          <a:pt x="2694442" y="832454"/>
                          <a:pt x="2372887" y="894608"/>
                        </a:cubicBezTo>
                        <a:cubicBezTo>
                          <a:pt x="2051332" y="956762"/>
                          <a:pt x="1974032" y="851113"/>
                          <a:pt x="1830501" y="894608"/>
                        </a:cubicBezTo>
                        <a:cubicBezTo>
                          <a:pt x="1686970" y="938103"/>
                          <a:pt x="1509556" y="858115"/>
                          <a:pt x="1396592" y="894608"/>
                        </a:cubicBezTo>
                        <a:cubicBezTo>
                          <a:pt x="1283628" y="931101"/>
                          <a:pt x="1010173" y="849016"/>
                          <a:pt x="854206" y="894608"/>
                        </a:cubicBezTo>
                        <a:cubicBezTo>
                          <a:pt x="698239" y="940200"/>
                          <a:pt x="309864" y="843560"/>
                          <a:pt x="149104" y="894608"/>
                        </a:cubicBezTo>
                        <a:cubicBezTo>
                          <a:pt x="68058" y="890602"/>
                          <a:pt x="4176" y="832367"/>
                          <a:pt x="0" y="745504"/>
                        </a:cubicBezTo>
                        <a:cubicBezTo>
                          <a:pt x="-43439" y="572414"/>
                          <a:pt x="44173" y="291614"/>
                          <a:pt x="0" y="1491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Store Data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F350363-DD99-47EF-9D95-D648EB64533B}"/>
              </a:ext>
            </a:extLst>
          </p:cNvPr>
          <p:cNvSpPr/>
          <p:nvPr/>
        </p:nvSpPr>
        <p:spPr>
          <a:xfrm>
            <a:off x="7700990" y="5348163"/>
            <a:ext cx="1380359" cy="371266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22070"/>
                      <a:gd name="connsiteY0" fmla="*/ 149104 h 894608"/>
                      <a:gd name="connsiteX1" fmla="*/ 149104 w 5722070"/>
                      <a:gd name="connsiteY1" fmla="*/ 0 h 894608"/>
                      <a:gd name="connsiteX2" fmla="*/ 637252 w 5722070"/>
                      <a:gd name="connsiteY2" fmla="*/ 0 h 894608"/>
                      <a:gd name="connsiteX3" fmla="*/ 1016922 w 5722070"/>
                      <a:gd name="connsiteY3" fmla="*/ 0 h 894608"/>
                      <a:gd name="connsiteX4" fmla="*/ 1613547 w 5722070"/>
                      <a:gd name="connsiteY4" fmla="*/ 0 h 894608"/>
                      <a:gd name="connsiteX5" fmla="*/ 2047456 w 5722070"/>
                      <a:gd name="connsiteY5" fmla="*/ 0 h 894608"/>
                      <a:gd name="connsiteX6" fmla="*/ 2427126 w 5722070"/>
                      <a:gd name="connsiteY6" fmla="*/ 0 h 894608"/>
                      <a:gd name="connsiteX7" fmla="*/ 2861035 w 5722070"/>
                      <a:gd name="connsiteY7" fmla="*/ 0 h 894608"/>
                      <a:gd name="connsiteX8" fmla="*/ 3457660 w 5722070"/>
                      <a:gd name="connsiteY8" fmla="*/ 0 h 894608"/>
                      <a:gd name="connsiteX9" fmla="*/ 3891569 w 5722070"/>
                      <a:gd name="connsiteY9" fmla="*/ 0 h 894608"/>
                      <a:gd name="connsiteX10" fmla="*/ 4271239 w 5722070"/>
                      <a:gd name="connsiteY10" fmla="*/ 0 h 894608"/>
                      <a:gd name="connsiteX11" fmla="*/ 4705148 w 5722070"/>
                      <a:gd name="connsiteY11" fmla="*/ 0 h 894608"/>
                      <a:gd name="connsiteX12" fmla="*/ 5572966 w 5722070"/>
                      <a:gd name="connsiteY12" fmla="*/ 0 h 894608"/>
                      <a:gd name="connsiteX13" fmla="*/ 5722070 w 5722070"/>
                      <a:gd name="connsiteY13" fmla="*/ 149104 h 894608"/>
                      <a:gd name="connsiteX14" fmla="*/ 5722070 w 5722070"/>
                      <a:gd name="connsiteY14" fmla="*/ 745504 h 894608"/>
                      <a:gd name="connsiteX15" fmla="*/ 5572966 w 5722070"/>
                      <a:gd name="connsiteY15" fmla="*/ 894608 h 894608"/>
                      <a:gd name="connsiteX16" fmla="*/ 5193296 w 5722070"/>
                      <a:gd name="connsiteY16" fmla="*/ 894608 h 894608"/>
                      <a:gd name="connsiteX17" fmla="*/ 4705148 w 5722070"/>
                      <a:gd name="connsiteY17" fmla="*/ 894608 h 894608"/>
                      <a:gd name="connsiteX18" fmla="*/ 4108523 w 5722070"/>
                      <a:gd name="connsiteY18" fmla="*/ 894608 h 894608"/>
                      <a:gd name="connsiteX19" fmla="*/ 3674614 w 5722070"/>
                      <a:gd name="connsiteY19" fmla="*/ 894608 h 894608"/>
                      <a:gd name="connsiteX20" fmla="*/ 3132228 w 5722070"/>
                      <a:gd name="connsiteY20" fmla="*/ 894608 h 894608"/>
                      <a:gd name="connsiteX21" fmla="*/ 2752558 w 5722070"/>
                      <a:gd name="connsiteY21" fmla="*/ 894608 h 894608"/>
                      <a:gd name="connsiteX22" fmla="*/ 2101694 w 5722070"/>
                      <a:gd name="connsiteY22" fmla="*/ 894608 h 894608"/>
                      <a:gd name="connsiteX23" fmla="*/ 1559308 w 5722070"/>
                      <a:gd name="connsiteY23" fmla="*/ 894608 h 894608"/>
                      <a:gd name="connsiteX24" fmla="*/ 908445 w 5722070"/>
                      <a:gd name="connsiteY24" fmla="*/ 894608 h 894608"/>
                      <a:gd name="connsiteX25" fmla="*/ 149104 w 5722070"/>
                      <a:gd name="connsiteY25" fmla="*/ 894608 h 894608"/>
                      <a:gd name="connsiteX26" fmla="*/ 0 w 5722070"/>
                      <a:gd name="connsiteY26" fmla="*/ 745504 h 894608"/>
                      <a:gd name="connsiteX27" fmla="*/ 0 w 5722070"/>
                      <a:gd name="connsiteY27" fmla="*/ 149104 h 894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722070" h="894608" fill="none" extrusionOk="0">
                        <a:moveTo>
                          <a:pt x="0" y="149104"/>
                        </a:moveTo>
                        <a:cubicBezTo>
                          <a:pt x="-396" y="58546"/>
                          <a:pt x="69961" y="2019"/>
                          <a:pt x="149104" y="0"/>
                        </a:cubicBezTo>
                        <a:cubicBezTo>
                          <a:pt x="317678" y="-50286"/>
                          <a:pt x="515094" y="32797"/>
                          <a:pt x="637252" y="0"/>
                        </a:cubicBezTo>
                        <a:cubicBezTo>
                          <a:pt x="759410" y="-32797"/>
                          <a:pt x="938612" y="400"/>
                          <a:pt x="1016922" y="0"/>
                        </a:cubicBezTo>
                        <a:cubicBezTo>
                          <a:pt x="1095232" y="-400"/>
                          <a:pt x="1477096" y="13939"/>
                          <a:pt x="1613547" y="0"/>
                        </a:cubicBezTo>
                        <a:cubicBezTo>
                          <a:pt x="1749998" y="-13939"/>
                          <a:pt x="1836491" y="5148"/>
                          <a:pt x="2047456" y="0"/>
                        </a:cubicBezTo>
                        <a:cubicBezTo>
                          <a:pt x="2258421" y="-5148"/>
                          <a:pt x="2269750" y="11385"/>
                          <a:pt x="2427126" y="0"/>
                        </a:cubicBezTo>
                        <a:cubicBezTo>
                          <a:pt x="2584502" y="-11385"/>
                          <a:pt x="2655452" y="51788"/>
                          <a:pt x="2861035" y="0"/>
                        </a:cubicBezTo>
                        <a:cubicBezTo>
                          <a:pt x="3066618" y="-51788"/>
                          <a:pt x="3295987" y="8501"/>
                          <a:pt x="3457660" y="0"/>
                        </a:cubicBezTo>
                        <a:cubicBezTo>
                          <a:pt x="3619333" y="-8501"/>
                          <a:pt x="3752582" y="40339"/>
                          <a:pt x="3891569" y="0"/>
                        </a:cubicBezTo>
                        <a:cubicBezTo>
                          <a:pt x="4030556" y="-40339"/>
                          <a:pt x="4104163" y="12444"/>
                          <a:pt x="4271239" y="0"/>
                        </a:cubicBezTo>
                        <a:cubicBezTo>
                          <a:pt x="4438315" y="-12444"/>
                          <a:pt x="4510670" y="15143"/>
                          <a:pt x="4705148" y="0"/>
                        </a:cubicBezTo>
                        <a:cubicBezTo>
                          <a:pt x="4899626" y="-15143"/>
                          <a:pt x="5139902" y="30474"/>
                          <a:pt x="5572966" y="0"/>
                        </a:cubicBezTo>
                        <a:cubicBezTo>
                          <a:pt x="5649702" y="673"/>
                          <a:pt x="5733410" y="78667"/>
                          <a:pt x="5722070" y="149104"/>
                        </a:cubicBezTo>
                        <a:cubicBezTo>
                          <a:pt x="5755473" y="416042"/>
                          <a:pt x="5685439" y="464440"/>
                          <a:pt x="5722070" y="745504"/>
                        </a:cubicBezTo>
                        <a:cubicBezTo>
                          <a:pt x="5715906" y="816842"/>
                          <a:pt x="5647006" y="898469"/>
                          <a:pt x="5572966" y="894608"/>
                        </a:cubicBezTo>
                        <a:cubicBezTo>
                          <a:pt x="5387029" y="908676"/>
                          <a:pt x="5382676" y="875889"/>
                          <a:pt x="5193296" y="894608"/>
                        </a:cubicBezTo>
                        <a:cubicBezTo>
                          <a:pt x="5003916" y="913327"/>
                          <a:pt x="4919559" y="887623"/>
                          <a:pt x="4705148" y="894608"/>
                        </a:cubicBezTo>
                        <a:cubicBezTo>
                          <a:pt x="4490737" y="901593"/>
                          <a:pt x="4348597" y="831813"/>
                          <a:pt x="4108523" y="894608"/>
                        </a:cubicBezTo>
                        <a:cubicBezTo>
                          <a:pt x="3868450" y="957403"/>
                          <a:pt x="3858687" y="886521"/>
                          <a:pt x="3674614" y="894608"/>
                        </a:cubicBezTo>
                        <a:cubicBezTo>
                          <a:pt x="3490541" y="902695"/>
                          <a:pt x="3369062" y="867340"/>
                          <a:pt x="3132228" y="894608"/>
                        </a:cubicBezTo>
                        <a:cubicBezTo>
                          <a:pt x="2895394" y="921876"/>
                          <a:pt x="2833819" y="860203"/>
                          <a:pt x="2752558" y="894608"/>
                        </a:cubicBezTo>
                        <a:cubicBezTo>
                          <a:pt x="2671297" y="929013"/>
                          <a:pt x="2324655" y="846613"/>
                          <a:pt x="2101694" y="894608"/>
                        </a:cubicBezTo>
                        <a:cubicBezTo>
                          <a:pt x="1878733" y="942603"/>
                          <a:pt x="1828627" y="862083"/>
                          <a:pt x="1559308" y="894608"/>
                        </a:cubicBezTo>
                        <a:cubicBezTo>
                          <a:pt x="1289989" y="927133"/>
                          <a:pt x="1189134" y="894011"/>
                          <a:pt x="908445" y="894608"/>
                        </a:cubicBezTo>
                        <a:cubicBezTo>
                          <a:pt x="627756" y="895205"/>
                          <a:pt x="399220" y="818767"/>
                          <a:pt x="149104" y="894608"/>
                        </a:cubicBezTo>
                        <a:cubicBezTo>
                          <a:pt x="53265" y="880152"/>
                          <a:pt x="9672" y="835640"/>
                          <a:pt x="0" y="745504"/>
                        </a:cubicBezTo>
                        <a:cubicBezTo>
                          <a:pt x="-13454" y="569121"/>
                          <a:pt x="30681" y="307177"/>
                          <a:pt x="0" y="149104"/>
                        </a:cubicBezTo>
                        <a:close/>
                      </a:path>
                      <a:path w="5722070" h="894608" stroke="0" extrusionOk="0">
                        <a:moveTo>
                          <a:pt x="0" y="149104"/>
                        </a:moveTo>
                        <a:cubicBezTo>
                          <a:pt x="-3855" y="64378"/>
                          <a:pt x="48724" y="6768"/>
                          <a:pt x="149104" y="0"/>
                        </a:cubicBezTo>
                        <a:cubicBezTo>
                          <a:pt x="425241" y="-54656"/>
                          <a:pt x="486493" y="26273"/>
                          <a:pt x="799967" y="0"/>
                        </a:cubicBezTo>
                        <a:cubicBezTo>
                          <a:pt x="1113441" y="-26273"/>
                          <a:pt x="1107199" y="10075"/>
                          <a:pt x="1288115" y="0"/>
                        </a:cubicBezTo>
                        <a:cubicBezTo>
                          <a:pt x="1469031" y="-10075"/>
                          <a:pt x="1520639" y="15348"/>
                          <a:pt x="1722024" y="0"/>
                        </a:cubicBezTo>
                        <a:cubicBezTo>
                          <a:pt x="1923409" y="-15348"/>
                          <a:pt x="2133599" y="71447"/>
                          <a:pt x="2318649" y="0"/>
                        </a:cubicBezTo>
                        <a:cubicBezTo>
                          <a:pt x="2503700" y="-71447"/>
                          <a:pt x="2680365" y="46916"/>
                          <a:pt x="2806796" y="0"/>
                        </a:cubicBezTo>
                        <a:cubicBezTo>
                          <a:pt x="2933227" y="-46916"/>
                          <a:pt x="3325177" y="19605"/>
                          <a:pt x="3457660" y="0"/>
                        </a:cubicBezTo>
                        <a:cubicBezTo>
                          <a:pt x="3590143" y="-19605"/>
                          <a:pt x="3723167" y="41685"/>
                          <a:pt x="3891569" y="0"/>
                        </a:cubicBezTo>
                        <a:cubicBezTo>
                          <a:pt x="4059971" y="-41685"/>
                          <a:pt x="4319475" y="59793"/>
                          <a:pt x="4542432" y="0"/>
                        </a:cubicBezTo>
                        <a:cubicBezTo>
                          <a:pt x="4765389" y="-59793"/>
                          <a:pt x="4776339" y="27622"/>
                          <a:pt x="4922103" y="0"/>
                        </a:cubicBezTo>
                        <a:cubicBezTo>
                          <a:pt x="5067867" y="-27622"/>
                          <a:pt x="5275473" y="8260"/>
                          <a:pt x="5572966" y="0"/>
                        </a:cubicBezTo>
                        <a:cubicBezTo>
                          <a:pt x="5664565" y="13771"/>
                          <a:pt x="5723261" y="79089"/>
                          <a:pt x="5722070" y="149104"/>
                        </a:cubicBezTo>
                        <a:cubicBezTo>
                          <a:pt x="5773725" y="383520"/>
                          <a:pt x="5719506" y="616434"/>
                          <a:pt x="5722070" y="745504"/>
                        </a:cubicBezTo>
                        <a:cubicBezTo>
                          <a:pt x="5729025" y="819218"/>
                          <a:pt x="5647002" y="891395"/>
                          <a:pt x="5572966" y="894608"/>
                        </a:cubicBezTo>
                        <a:cubicBezTo>
                          <a:pt x="5436095" y="913634"/>
                          <a:pt x="5200432" y="865539"/>
                          <a:pt x="5030580" y="894608"/>
                        </a:cubicBezTo>
                        <a:cubicBezTo>
                          <a:pt x="4860728" y="923677"/>
                          <a:pt x="4552434" y="853148"/>
                          <a:pt x="4379716" y="894608"/>
                        </a:cubicBezTo>
                        <a:cubicBezTo>
                          <a:pt x="4206998" y="936068"/>
                          <a:pt x="3962681" y="871883"/>
                          <a:pt x="3837330" y="894608"/>
                        </a:cubicBezTo>
                        <a:cubicBezTo>
                          <a:pt x="3711979" y="917333"/>
                          <a:pt x="3565507" y="854177"/>
                          <a:pt x="3457660" y="894608"/>
                        </a:cubicBezTo>
                        <a:cubicBezTo>
                          <a:pt x="3349813" y="935039"/>
                          <a:pt x="3153925" y="863678"/>
                          <a:pt x="3023751" y="894608"/>
                        </a:cubicBezTo>
                        <a:cubicBezTo>
                          <a:pt x="2893577" y="925538"/>
                          <a:pt x="2694442" y="832454"/>
                          <a:pt x="2372887" y="894608"/>
                        </a:cubicBezTo>
                        <a:cubicBezTo>
                          <a:pt x="2051332" y="956762"/>
                          <a:pt x="1974032" y="851113"/>
                          <a:pt x="1830501" y="894608"/>
                        </a:cubicBezTo>
                        <a:cubicBezTo>
                          <a:pt x="1686970" y="938103"/>
                          <a:pt x="1509556" y="858115"/>
                          <a:pt x="1396592" y="894608"/>
                        </a:cubicBezTo>
                        <a:cubicBezTo>
                          <a:pt x="1283628" y="931101"/>
                          <a:pt x="1010173" y="849016"/>
                          <a:pt x="854206" y="894608"/>
                        </a:cubicBezTo>
                        <a:cubicBezTo>
                          <a:pt x="698239" y="940200"/>
                          <a:pt x="309864" y="843560"/>
                          <a:pt x="149104" y="894608"/>
                        </a:cubicBezTo>
                        <a:cubicBezTo>
                          <a:pt x="68058" y="890602"/>
                          <a:pt x="4176" y="832367"/>
                          <a:pt x="0" y="745504"/>
                        </a:cubicBezTo>
                        <a:cubicBezTo>
                          <a:pt x="-43439" y="572414"/>
                          <a:pt x="44173" y="291614"/>
                          <a:pt x="0" y="1491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Load Data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E2091BB-A702-446F-875C-D036C0A05B72}"/>
              </a:ext>
            </a:extLst>
          </p:cNvPr>
          <p:cNvSpPr/>
          <p:nvPr/>
        </p:nvSpPr>
        <p:spPr>
          <a:xfrm>
            <a:off x="9143289" y="5348163"/>
            <a:ext cx="943392" cy="371266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22070"/>
                      <a:gd name="connsiteY0" fmla="*/ 149104 h 894608"/>
                      <a:gd name="connsiteX1" fmla="*/ 149104 w 5722070"/>
                      <a:gd name="connsiteY1" fmla="*/ 0 h 894608"/>
                      <a:gd name="connsiteX2" fmla="*/ 637252 w 5722070"/>
                      <a:gd name="connsiteY2" fmla="*/ 0 h 894608"/>
                      <a:gd name="connsiteX3" fmla="*/ 1016922 w 5722070"/>
                      <a:gd name="connsiteY3" fmla="*/ 0 h 894608"/>
                      <a:gd name="connsiteX4" fmla="*/ 1613547 w 5722070"/>
                      <a:gd name="connsiteY4" fmla="*/ 0 h 894608"/>
                      <a:gd name="connsiteX5" fmla="*/ 2047456 w 5722070"/>
                      <a:gd name="connsiteY5" fmla="*/ 0 h 894608"/>
                      <a:gd name="connsiteX6" fmla="*/ 2427126 w 5722070"/>
                      <a:gd name="connsiteY6" fmla="*/ 0 h 894608"/>
                      <a:gd name="connsiteX7" fmla="*/ 2861035 w 5722070"/>
                      <a:gd name="connsiteY7" fmla="*/ 0 h 894608"/>
                      <a:gd name="connsiteX8" fmla="*/ 3457660 w 5722070"/>
                      <a:gd name="connsiteY8" fmla="*/ 0 h 894608"/>
                      <a:gd name="connsiteX9" fmla="*/ 3891569 w 5722070"/>
                      <a:gd name="connsiteY9" fmla="*/ 0 h 894608"/>
                      <a:gd name="connsiteX10" fmla="*/ 4271239 w 5722070"/>
                      <a:gd name="connsiteY10" fmla="*/ 0 h 894608"/>
                      <a:gd name="connsiteX11" fmla="*/ 4705148 w 5722070"/>
                      <a:gd name="connsiteY11" fmla="*/ 0 h 894608"/>
                      <a:gd name="connsiteX12" fmla="*/ 5572966 w 5722070"/>
                      <a:gd name="connsiteY12" fmla="*/ 0 h 894608"/>
                      <a:gd name="connsiteX13" fmla="*/ 5722070 w 5722070"/>
                      <a:gd name="connsiteY13" fmla="*/ 149104 h 894608"/>
                      <a:gd name="connsiteX14" fmla="*/ 5722070 w 5722070"/>
                      <a:gd name="connsiteY14" fmla="*/ 745504 h 894608"/>
                      <a:gd name="connsiteX15" fmla="*/ 5572966 w 5722070"/>
                      <a:gd name="connsiteY15" fmla="*/ 894608 h 894608"/>
                      <a:gd name="connsiteX16" fmla="*/ 5193296 w 5722070"/>
                      <a:gd name="connsiteY16" fmla="*/ 894608 h 894608"/>
                      <a:gd name="connsiteX17" fmla="*/ 4705148 w 5722070"/>
                      <a:gd name="connsiteY17" fmla="*/ 894608 h 894608"/>
                      <a:gd name="connsiteX18" fmla="*/ 4108523 w 5722070"/>
                      <a:gd name="connsiteY18" fmla="*/ 894608 h 894608"/>
                      <a:gd name="connsiteX19" fmla="*/ 3674614 w 5722070"/>
                      <a:gd name="connsiteY19" fmla="*/ 894608 h 894608"/>
                      <a:gd name="connsiteX20" fmla="*/ 3132228 w 5722070"/>
                      <a:gd name="connsiteY20" fmla="*/ 894608 h 894608"/>
                      <a:gd name="connsiteX21" fmla="*/ 2752558 w 5722070"/>
                      <a:gd name="connsiteY21" fmla="*/ 894608 h 894608"/>
                      <a:gd name="connsiteX22" fmla="*/ 2101694 w 5722070"/>
                      <a:gd name="connsiteY22" fmla="*/ 894608 h 894608"/>
                      <a:gd name="connsiteX23" fmla="*/ 1559308 w 5722070"/>
                      <a:gd name="connsiteY23" fmla="*/ 894608 h 894608"/>
                      <a:gd name="connsiteX24" fmla="*/ 908445 w 5722070"/>
                      <a:gd name="connsiteY24" fmla="*/ 894608 h 894608"/>
                      <a:gd name="connsiteX25" fmla="*/ 149104 w 5722070"/>
                      <a:gd name="connsiteY25" fmla="*/ 894608 h 894608"/>
                      <a:gd name="connsiteX26" fmla="*/ 0 w 5722070"/>
                      <a:gd name="connsiteY26" fmla="*/ 745504 h 894608"/>
                      <a:gd name="connsiteX27" fmla="*/ 0 w 5722070"/>
                      <a:gd name="connsiteY27" fmla="*/ 149104 h 894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722070" h="894608" fill="none" extrusionOk="0">
                        <a:moveTo>
                          <a:pt x="0" y="149104"/>
                        </a:moveTo>
                        <a:cubicBezTo>
                          <a:pt x="-396" y="58546"/>
                          <a:pt x="69961" y="2019"/>
                          <a:pt x="149104" y="0"/>
                        </a:cubicBezTo>
                        <a:cubicBezTo>
                          <a:pt x="317678" y="-50286"/>
                          <a:pt x="515094" y="32797"/>
                          <a:pt x="637252" y="0"/>
                        </a:cubicBezTo>
                        <a:cubicBezTo>
                          <a:pt x="759410" y="-32797"/>
                          <a:pt x="938612" y="400"/>
                          <a:pt x="1016922" y="0"/>
                        </a:cubicBezTo>
                        <a:cubicBezTo>
                          <a:pt x="1095232" y="-400"/>
                          <a:pt x="1477096" y="13939"/>
                          <a:pt x="1613547" y="0"/>
                        </a:cubicBezTo>
                        <a:cubicBezTo>
                          <a:pt x="1749998" y="-13939"/>
                          <a:pt x="1836491" y="5148"/>
                          <a:pt x="2047456" y="0"/>
                        </a:cubicBezTo>
                        <a:cubicBezTo>
                          <a:pt x="2258421" y="-5148"/>
                          <a:pt x="2269750" y="11385"/>
                          <a:pt x="2427126" y="0"/>
                        </a:cubicBezTo>
                        <a:cubicBezTo>
                          <a:pt x="2584502" y="-11385"/>
                          <a:pt x="2655452" y="51788"/>
                          <a:pt x="2861035" y="0"/>
                        </a:cubicBezTo>
                        <a:cubicBezTo>
                          <a:pt x="3066618" y="-51788"/>
                          <a:pt x="3295987" y="8501"/>
                          <a:pt x="3457660" y="0"/>
                        </a:cubicBezTo>
                        <a:cubicBezTo>
                          <a:pt x="3619333" y="-8501"/>
                          <a:pt x="3752582" y="40339"/>
                          <a:pt x="3891569" y="0"/>
                        </a:cubicBezTo>
                        <a:cubicBezTo>
                          <a:pt x="4030556" y="-40339"/>
                          <a:pt x="4104163" y="12444"/>
                          <a:pt x="4271239" y="0"/>
                        </a:cubicBezTo>
                        <a:cubicBezTo>
                          <a:pt x="4438315" y="-12444"/>
                          <a:pt x="4510670" y="15143"/>
                          <a:pt x="4705148" y="0"/>
                        </a:cubicBezTo>
                        <a:cubicBezTo>
                          <a:pt x="4899626" y="-15143"/>
                          <a:pt x="5139902" y="30474"/>
                          <a:pt x="5572966" y="0"/>
                        </a:cubicBezTo>
                        <a:cubicBezTo>
                          <a:pt x="5649702" y="673"/>
                          <a:pt x="5733410" y="78667"/>
                          <a:pt x="5722070" y="149104"/>
                        </a:cubicBezTo>
                        <a:cubicBezTo>
                          <a:pt x="5755473" y="416042"/>
                          <a:pt x="5685439" y="464440"/>
                          <a:pt x="5722070" y="745504"/>
                        </a:cubicBezTo>
                        <a:cubicBezTo>
                          <a:pt x="5715906" y="816842"/>
                          <a:pt x="5647006" y="898469"/>
                          <a:pt x="5572966" y="894608"/>
                        </a:cubicBezTo>
                        <a:cubicBezTo>
                          <a:pt x="5387029" y="908676"/>
                          <a:pt x="5382676" y="875889"/>
                          <a:pt x="5193296" y="894608"/>
                        </a:cubicBezTo>
                        <a:cubicBezTo>
                          <a:pt x="5003916" y="913327"/>
                          <a:pt x="4919559" y="887623"/>
                          <a:pt x="4705148" y="894608"/>
                        </a:cubicBezTo>
                        <a:cubicBezTo>
                          <a:pt x="4490737" y="901593"/>
                          <a:pt x="4348597" y="831813"/>
                          <a:pt x="4108523" y="894608"/>
                        </a:cubicBezTo>
                        <a:cubicBezTo>
                          <a:pt x="3868450" y="957403"/>
                          <a:pt x="3858687" y="886521"/>
                          <a:pt x="3674614" y="894608"/>
                        </a:cubicBezTo>
                        <a:cubicBezTo>
                          <a:pt x="3490541" y="902695"/>
                          <a:pt x="3369062" y="867340"/>
                          <a:pt x="3132228" y="894608"/>
                        </a:cubicBezTo>
                        <a:cubicBezTo>
                          <a:pt x="2895394" y="921876"/>
                          <a:pt x="2833819" y="860203"/>
                          <a:pt x="2752558" y="894608"/>
                        </a:cubicBezTo>
                        <a:cubicBezTo>
                          <a:pt x="2671297" y="929013"/>
                          <a:pt x="2324655" y="846613"/>
                          <a:pt x="2101694" y="894608"/>
                        </a:cubicBezTo>
                        <a:cubicBezTo>
                          <a:pt x="1878733" y="942603"/>
                          <a:pt x="1828627" y="862083"/>
                          <a:pt x="1559308" y="894608"/>
                        </a:cubicBezTo>
                        <a:cubicBezTo>
                          <a:pt x="1289989" y="927133"/>
                          <a:pt x="1189134" y="894011"/>
                          <a:pt x="908445" y="894608"/>
                        </a:cubicBezTo>
                        <a:cubicBezTo>
                          <a:pt x="627756" y="895205"/>
                          <a:pt x="399220" y="818767"/>
                          <a:pt x="149104" y="894608"/>
                        </a:cubicBezTo>
                        <a:cubicBezTo>
                          <a:pt x="53265" y="880152"/>
                          <a:pt x="9672" y="835640"/>
                          <a:pt x="0" y="745504"/>
                        </a:cubicBezTo>
                        <a:cubicBezTo>
                          <a:pt x="-13454" y="569121"/>
                          <a:pt x="30681" y="307177"/>
                          <a:pt x="0" y="149104"/>
                        </a:cubicBezTo>
                        <a:close/>
                      </a:path>
                      <a:path w="5722070" h="894608" stroke="0" extrusionOk="0">
                        <a:moveTo>
                          <a:pt x="0" y="149104"/>
                        </a:moveTo>
                        <a:cubicBezTo>
                          <a:pt x="-3855" y="64378"/>
                          <a:pt x="48724" y="6768"/>
                          <a:pt x="149104" y="0"/>
                        </a:cubicBezTo>
                        <a:cubicBezTo>
                          <a:pt x="425241" y="-54656"/>
                          <a:pt x="486493" y="26273"/>
                          <a:pt x="799967" y="0"/>
                        </a:cubicBezTo>
                        <a:cubicBezTo>
                          <a:pt x="1113441" y="-26273"/>
                          <a:pt x="1107199" y="10075"/>
                          <a:pt x="1288115" y="0"/>
                        </a:cubicBezTo>
                        <a:cubicBezTo>
                          <a:pt x="1469031" y="-10075"/>
                          <a:pt x="1520639" y="15348"/>
                          <a:pt x="1722024" y="0"/>
                        </a:cubicBezTo>
                        <a:cubicBezTo>
                          <a:pt x="1923409" y="-15348"/>
                          <a:pt x="2133599" y="71447"/>
                          <a:pt x="2318649" y="0"/>
                        </a:cubicBezTo>
                        <a:cubicBezTo>
                          <a:pt x="2503700" y="-71447"/>
                          <a:pt x="2680365" y="46916"/>
                          <a:pt x="2806796" y="0"/>
                        </a:cubicBezTo>
                        <a:cubicBezTo>
                          <a:pt x="2933227" y="-46916"/>
                          <a:pt x="3325177" y="19605"/>
                          <a:pt x="3457660" y="0"/>
                        </a:cubicBezTo>
                        <a:cubicBezTo>
                          <a:pt x="3590143" y="-19605"/>
                          <a:pt x="3723167" y="41685"/>
                          <a:pt x="3891569" y="0"/>
                        </a:cubicBezTo>
                        <a:cubicBezTo>
                          <a:pt x="4059971" y="-41685"/>
                          <a:pt x="4319475" y="59793"/>
                          <a:pt x="4542432" y="0"/>
                        </a:cubicBezTo>
                        <a:cubicBezTo>
                          <a:pt x="4765389" y="-59793"/>
                          <a:pt x="4776339" y="27622"/>
                          <a:pt x="4922103" y="0"/>
                        </a:cubicBezTo>
                        <a:cubicBezTo>
                          <a:pt x="5067867" y="-27622"/>
                          <a:pt x="5275473" y="8260"/>
                          <a:pt x="5572966" y="0"/>
                        </a:cubicBezTo>
                        <a:cubicBezTo>
                          <a:pt x="5664565" y="13771"/>
                          <a:pt x="5723261" y="79089"/>
                          <a:pt x="5722070" y="149104"/>
                        </a:cubicBezTo>
                        <a:cubicBezTo>
                          <a:pt x="5773725" y="383520"/>
                          <a:pt x="5719506" y="616434"/>
                          <a:pt x="5722070" y="745504"/>
                        </a:cubicBezTo>
                        <a:cubicBezTo>
                          <a:pt x="5729025" y="819218"/>
                          <a:pt x="5647002" y="891395"/>
                          <a:pt x="5572966" y="894608"/>
                        </a:cubicBezTo>
                        <a:cubicBezTo>
                          <a:pt x="5436095" y="913634"/>
                          <a:pt x="5200432" y="865539"/>
                          <a:pt x="5030580" y="894608"/>
                        </a:cubicBezTo>
                        <a:cubicBezTo>
                          <a:pt x="4860728" y="923677"/>
                          <a:pt x="4552434" y="853148"/>
                          <a:pt x="4379716" y="894608"/>
                        </a:cubicBezTo>
                        <a:cubicBezTo>
                          <a:pt x="4206998" y="936068"/>
                          <a:pt x="3962681" y="871883"/>
                          <a:pt x="3837330" y="894608"/>
                        </a:cubicBezTo>
                        <a:cubicBezTo>
                          <a:pt x="3711979" y="917333"/>
                          <a:pt x="3565507" y="854177"/>
                          <a:pt x="3457660" y="894608"/>
                        </a:cubicBezTo>
                        <a:cubicBezTo>
                          <a:pt x="3349813" y="935039"/>
                          <a:pt x="3153925" y="863678"/>
                          <a:pt x="3023751" y="894608"/>
                        </a:cubicBezTo>
                        <a:cubicBezTo>
                          <a:pt x="2893577" y="925538"/>
                          <a:pt x="2694442" y="832454"/>
                          <a:pt x="2372887" y="894608"/>
                        </a:cubicBezTo>
                        <a:cubicBezTo>
                          <a:pt x="2051332" y="956762"/>
                          <a:pt x="1974032" y="851113"/>
                          <a:pt x="1830501" y="894608"/>
                        </a:cubicBezTo>
                        <a:cubicBezTo>
                          <a:pt x="1686970" y="938103"/>
                          <a:pt x="1509556" y="858115"/>
                          <a:pt x="1396592" y="894608"/>
                        </a:cubicBezTo>
                        <a:cubicBezTo>
                          <a:pt x="1283628" y="931101"/>
                          <a:pt x="1010173" y="849016"/>
                          <a:pt x="854206" y="894608"/>
                        </a:cubicBezTo>
                        <a:cubicBezTo>
                          <a:pt x="698239" y="940200"/>
                          <a:pt x="309864" y="843560"/>
                          <a:pt x="149104" y="894608"/>
                        </a:cubicBezTo>
                        <a:cubicBezTo>
                          <a:pt x="68058" y="890602"/>
                          <a:pt x="4176" y="832367"/>
                          <a:pt x="0" y="745504"/>
                        </a:cubicBezTo>
                        <a:cubicBezTo>
                          <a:pt x="-43439" y="572414"/>
                          <a:pt x="44173" y="291614"/>
                          <a:pt x="0" y="1491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Compute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5719047-2C71-498C-BE17-AE7F33636B66}"/>
              </a:ext>
            </a:extLst>
          </p:cNvPr>
          <p:cNvSpPr/>
          <p:nvPr/>
        </p:nvSpPr>
        <p:spPr>
          <a:xfrm>
            <a:off x="10590595" y="5818513"/>
            <a:ext cx="947813" cy="371266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22070"/>
                      <a:gd name="connsiteY0" fmla="*/ 149104 h 894608"/>
                      <a:gd name="connsiteX1" fmla="*/ 149104 w 5722070"/>
                      <a:gd name="connsiteY1" fmla="*/ 0 h 894608"/>
                      <a:gd name="connsiteX2" fmla="*/ 637252 w 5722070"/>
                      <a:gd name="connsiteY2" fmla="*/ 0 h 894608"/>
                      <a:gd name="connsiteX3" fmla="*/ 1016922 w 5722070"/>
                      <a:gd name="connsiteY3" fmla="*/ 0 h 894608"/>
                      <a:gd name="connsiteX4" fmla="*/ 1613547 w 5722070"/>
                      <a:gd name="connsiteY4" fmla="*/ 0 h 894608"/>
                      <a:gd name="connsiteX5" fmla="*/ 2047456 w 5722070"/>
                      <a:gd name="connsiteY5" fmla="*/ 0 h 894608"/>
                      <a:gd name="connsiteX6" fmla="*/ 2427126 w 5722070"/>
                      <a:gd name="connsiteY6" fmla="*/ 0 h 894608"/>
                      <a:gd name="connsiteX7" fmla="*/ 2861035 w 5722070"/>
                      <a:gd name="connsiteY7" fmla="*/ 0 h 894608"/>
                      <a:gd name="connsiteX8" fmla="*/ 3457660 w 5722070"/>
                      <a:gd name="connsiteY8" fmla="*/ 0 h 894608"/>
                      <a:gd name="connsiteX9" fmla="*/ 3891569 w 5722070"/>
                      <a:gd name="connsiteY9" fmla="*/ 0 h 894608"/>
                      <a:gd name="connsiteX10" fmla="*/ 4271239 w 5722070"/>
                      <a:gd name="connsiteY10" fmla="*/ 0 h 894608"/>
                      <a:gd name="connsiteX11" fmla="*/ 4705148 w 5722070"/>
                      <a:gd name="connsiteY11" fmla="*/ 0 h 894608"/>
                      <a:gd name="connsiteX12" fmla="*/ 5572966 w 5722070"/>
                      <a:gd name="connsiteY12" fmla="*/ 0 h 894608"/>
                      <a:gd name="connsiteX13" fmla="*/ 5722070 w 5722070"/>
                      <a:gd name="connsiteY13" fmla="*/ 149104 h 894608"/>
                      <a:gd name="connsiteX14" fmla="*/ 5722070 w 5722070"/>
                      <a:gd name="connsiteY14" fmla="*/ 745504 h 894608"/>
                      <a:gd name="connsiteX15" fmla="*/ 5572966 w 5722070"/>
                      <a:gd name="connsiteY15" fmla="*/ 894608 h 894608"/>
                      <a:gd name="connsiteX16" fmla="*/ 5193296 w 5722070"/>
                      <a:gd name="connsiteY16" fmla="*/ 894608 h 894608"/>
                      <a:gd name="connsiteX17" fmla="*/ 4705148 w 5722070"/>
                      <a:gd name="connsiteY17" fmla="*/ 894608 h 894608"/>
                      <a:gd name="connsiteX18" fmla="*/ 4108523 w 5722070"/>
                      <a:gd name="connsiteY18" fmla="*/ 894608 h 894608"/>
                      <a:gd name="connsiteX19" fmla="*/ 3674614 w 5722070"/>
                      <a:gd name="connsiteY19" fmla="*/ 894608 h 894608"/>
                      <a:gd name="connsiteX20" fmla="*/ 3132228 w 5722070"/>
                      <a:gd name="connsiteY20" fmla="*/ 894608 h 894608"/>
                      <a:gd name="connsiteX21" fmla="*/ 2752558 w 5722070"/>
                      <a:gd name="connsiteY21" fmla="*/ 894608 h 894608"/>
                      <a:gd name="connsiteX22" fmla="*/ 2101694 w 5722070"/>
                      <a:gd name="connsiteY22" fmla="*/ 894608 h 894608"/>
                      <a:gd name="connsiteX23" fmla="*/ 1559308 w 5722070"/>
                      <a:gd name="connsiteY23" fmla="*/ 894608 h 894608"/>
                      <a:gd name="connsiteX24" fmla="*/ 908445 w 5722070"/>
                      <a:gd name="connsiteY24" fmla="*/ 894608 h 894608"/>
                      <a:gd name="connsiteX25" fmla="*/ 149104 w 5722070"/>
                      <a:gd name="connsiteY25" fmla="*/ 894608 h 894608"/>
                      <a:gd name="connsiteX26" fmla="*/ 0 w 5722070"/>
                      <a:gd name="connsiteY26" fmla="*/ 745504 h 894608"/>
                      <a:gd name="connsiteX27" fmla="*/ 0 w 5722070"/>
                      <a:gd name="connsiteY27" fmla="*/ 149104 h 894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722070" h="894608" fill="none" extrusionOk="0">
                        <a:moveTo>
                          <a:pt x="0" y="149104"/>
                        </a:moveTo>
                        <a:cubicBezTo>
                          <a:pt x="-396" y="58546"/>
                          <a:pt x="69961" y="2019"/>
                          <a:pt x="149104" y="0"/>
                        </a:cubicBezTo>
                        <a:cubicBezTo>
                          <a:pt x="317678" y="-50286"/>
                          <a:pt x="515094" y="32797"/>
                          <a:pt x="637252" y="0"/>
                        </a:cubicBezTo>
                        <a:cubicBezTo>
                          <a:pt x="759410" y="-32797"/>
                          <a:pt x="938612" y="400"/>
                          <a:pt x="1016922" y="0"/>
                        </a:cubicBezTo>
                        <a:cubicBezTo>
                          <a:pt x="1095232" y="-400"/>
                          <a:pt x="1477096" y="13939"/>
                          <a:pt x="1613547" y="0"/>
                        </a:cubicBezTo>
                        <a:cubicBezTo>
                          <a:pt x="1749998" y="-13939"/>
                          <a:pt x="1836491" y="5148"/>
                          <a:pt x="2047456" y="0"/>
                        </a:cubicBezTo>
                        <a:cubicBezTo>
                          <a:pt x="2258421" y="-5148"/>
                          <a:pt x="2269750" y="11385"/>
                          <a:pt x="2427126" y="0"/>
                        </a:cubicBezTo>
                        <a:cubicBezTo>
                          <a:pt x="2584502" y="-11385"/>
                          <a:pt x="2655452" y="51788"/>
                          <a:pt x="2861035" y="0"/>
                        </a:cubicBezTo>
                        <a:cubicBezTo>
                          <a:pt x="3066618" y="-51788"/>
                          <a:pt x="3295987" y="8501"/>
                          <a:pt x="3457660" y="0"/>
                        </a:cubicBezTo>
                        <a:cubicBezTo>
                          <a:pt x="3619333" y="-8501"/>
                          <a:pt x="3752582" y="40339"/>
                          <a:pt x="3891569" y="0"/>
                        </a:cubicBezTo>
                        <a:cubicBezTo>
                          <a:pt x="4030556" y="-40339"/>
                          <a:pt x="4104163" y="12444"/>
                          <a:pt x="4271239" y="0"/>
                        </a:cubicBezTo>
                        <a:cubicBezTo>
                          <a:pt x="4438315" y="-12444"/>
                          <a:pt x="4510670" y="15143"/>
                          <a:pt x="4705148" y="0"/>
                        </a:cubicBezTo>
                        <a:cubicBezTo>
                          <a:pt x="4899626" y="-15143"/>
                          <a:pt x="5139902" y="30474"/>
                          <a:pt x="5572966" y="0"/>
                        </a:cubicBezTo>
                        <a:cubicBezTo>
                          <a:pt x="5649702" y="673"/>
                          <a:pt x="5733410" y="78667"/>
                          <a:pt x="5722070" y="149104"/>
                        </a:cubicBezTo>
                        <a:cubicBezTo>
                          <a:pt x="5755473" y="416042"/>
                          <a:pt x="5685439" y="464440"/>
                          <a:pt x="5722070" y="745504"/>
                        </a:cubicBezTo>
                        <a:cubicBezTo>
                          <a:pt x="5715906" y="816842"/>
                          <a:pt x="5647006" y="898469"/>
                          <a:pt x="5572966" y="894608"/>
                        </a:cubicBezTo>
                        <a:cubicBezTo>
                          <a:pt x="5387029" y="908676"/>
                          <a:pt x="5382676" y="875889"/>
                          <a:pt x="5193296" y="894608"/>
                        </a:cubicBezTo>
                        <a:cubicBezTo>
                          <a:pt x="5003916" y="913327"/>
                          <a:pt x="4919559" y="887623"/>
                          <a:pt x="4705148" y="894608"/>
                        </a:cubicBezTo>
                        <a:cubicBezTo>
                          <a:pt x="4490737" y="901593"/>
                          <a:pt x="4348597" y="831813"/>
                          <a:pt x="4108523" y="894608"/>
                        </a:cubicBezTo>
                        <a:cubicBezTo>
                          <a:pt x="3868450" y="957403"/>
                          <a:pt x="3858687" y="886521"/>
                          <a:pt x="3674614" y="894608"/>
                        </a:cubicBezTo>
                        <a:cubicBezTo>
                          <a:pt x="3490541" y="902695"/>
                          <a:pt x="3369062" y="867340"/>
                          <a:pt x="3132228" y="894608"/>
                        </a:cubicBezTo>
                        <a:cubicBezTo>
                          <a:pt x="2895394" y="921876"/>
                          <a:pt x="2833819" y="860203"/>
                          <a:pt x="2752558" y="894608"/>
                        </a:cubicBezTo>
                        <a:cubicBezTo>
                          <a:pt x="2671297" y="929013"/>
                          <a:pt x="2324655" y="846613"/>
                          <a:pt x="2101694" y="894608"/>
                        </a:cubicBezTo>
                        <a:cubicBezTo>
                          <a:pt x="1878733" y="942603"/>
                          <a:pt x="1828627" y="862083"/>
                          <a:pt x="1559308" y="894608"/>
                        </a:cubicBezTo>
                        <a:cubicBezTo>
                          <a:pt x="1289989" y="927133"/>
                          <a:pt x="1189134" y="894011"/>
                          <a:pt x="908445" y="894608"/>
                        </a:cubicBezTo>
                        <a:cubicBezTo>
                          <a:pt x="627756" y="895205"/>
                          <a:pt x="399220" y="818767"/>
                          <a:pt x="149104" y="894608"/>
                        </a:cubicBezTo>
                        <a:cubicBezTo>
                          <a:pt x="53265" y="880152"/>
                          <a:pt x="9672" y="835640"/>
                          <a:pt x="0" y="745504"/>
                        </a:cubicBezTo>
                        <a:cubicBezTo>
                          <a:pt x="-13454" y="569121"/>
                          <a:pt x="30681" y="307177"/>
                          <a:pt x="0" y="149104"/>
                        </a:cubicBezTo>
                        <a:close/>
                      </a:path>
                      <a:path w="5722070" h="894608" stroke="0" extrusionOk="0">
                        <a:moveTo>
                          <a:pt x="0" y="149104"/>
                        </a:moveTo>
                        <a:cubicBezTo>
                          <a:pt x="-3855" y="64378"/>
                          <a:pt x="48724" y="6768"/>
                          <a:pt x="149104" y="0"/>
                        </a:cubicBezTo>
                        <a:cubicBezTo>
                          <a:pt x="425241" y="-54656"/>
                          <a:pt x="486493" y="26273"/>
                          <a:pt x="799967" y="0"/>
                        </a:cubicBezTo>
                        <a:cubicBezTo>
                          <a:pt x="1113441" y="-26273"/>
                          <a:pt x="1107199" y="10075"/>
                          <a:pt x="1288115" y="0"/>
                        </a:cubicBezTo>
                        <a:cubicBezTo>
                          <a:pt x="1469031" y="-10075"/>
                          <a:pt x="1520639" y="15348"/>
                          <a:pt x="1722024" y="0"/>
                        </a:cubicBezTo>
                        <a:cubicBezTo>
                          <a:pt x="1923409" y="-15348"/>
                          <a:pt x="2133599" y="71447"/>
                          <a:pt x="2318649" y="0"/>
                        </a:cubicBezTo>
                        <a:cubicBezTo>
                          <a:pt x="2503700" y="-71447"/>
                          <a:pt x="2680365" y="46916"/>
                          <a:pt x="2806796" y="0"/>
                        </a:cubicBezTo>
                        <a:cubicBezTo>
                          <a:pt x="2933227" y="-46916"/>
                          <a:pt x="3325177" y="19605"/>
                          <a:pt x="3457660" y="0"/>
                        </a:cubicBezTo>
                        <a:cubicBezTo>
                          <a:pt x="3590143" y="-19605"/>
                          <a:pt x="3723167" y="41685"/>
                          <a:pt x="3891569" y="0"/>
                        </a:cubicBezTo>
                        <a:cubicBezTo>
                          <a:pt x="4059971" y="-41685"/>
                          <a:pt x="4319475" y="59793"/>
                          <a:pt x="4542432" y="0"/>
                        </a:cubicBezTo>
                        <a:cubicBezTo>
                          <a:pt x="4765389" y="-59793"/>
                          <a:pt x="4776339" y="27622"/>
                          <a:pt x="4922103" y="0"/>
                        </a:cubicBezTo>
                        <a:cubicBezTo>
                          <a:pt x="5067867" y="-27622"/>
                          <a:pt x="5275473" y="8260"/>
                          <a:pt x="5572966" y="0"/>
                        </a:cubicBezTo>
                        <a:cubicBezTo>
                          <a:pt x="5664565" y="13771"/>
                          <a:pt x="5723261" y="79089"/>
                          <a:pt x="5722070" y="149104"/>
                        </a:cubicBezTo>
                        <a:cubicBezTo>
                          <a:pt x="5773725" y="383520"/>
                          <a:pt x="5719506" y="616434"/>
                          <a:pt x="5722070" y="745504"/>
                        </a:cubicBezTo>
                        <a:cubicBezTo>
                          <a:pt x="5729025" y="819218"/>
                          <a:pt x="5647002" y="891395"/>
                          <a:pt x="5572966" y="894608"/>
                        </a:cubicBezTo>
                        <a:cubicBezTo>
                          <a:pt x="5436095" y="913634"/>
                          <a:pt x="5200432" y="865539"/>
                          <a:pt x="5030580" y="894608"/>
                        </a:cubicBezTo>
                        <a:cubicBezTo>
                          <a:pt x="4860728" y="923677"/>
                          <a:pt x="4552434" y="853148"/>
                          <a:pt x="4379716" y="894608"/>
                        </a:cubicBezTo>
                        <a:cubicBezTo>
                          <a:pt x="4206998" y="936068"/>
                          <a:pt x="3962681" y="871883"/>
                          <a:pt x="3837330" y="894608"/>
                        </a:cubicBezTo>
                        <a:cubicBezTo>
                          <a:pt x="3711979" y="917333"/>
                          <a:pt x="3565507" y="854177"/>
                          <a:pt x="3457660" y="894608"/>
                        </a:cubicBezTo>
                        <a:cubicBezTo>
                          <a:pt x="3349813" y="935039"/>
                          <a:pt x="3153925" y="863678"/>
                          <a:pt x="3023751" y="894608"/>
                        </a:cubicBezTo>
                        <a:cubicBezTo>
                          <a:pt x="2893577" y="925538"/>
                          <a:pt x="2694442" y="832454"/>
                          <a:pt x="2372887" y="894608"/>
                        </a:cubicBezTo>
                        <a:cubicBezTo>
                          <a:pt x="2051332" y="956762"/>
                          <a:pt x="1974032" y="851113"/>
                          <a:pt x="1830501" y="894608"/>
                        </a:cubicBezTo>
                        <a:cubicBezTo>
                          <a:pt x="1686970" y="938103"/>
                          <a:pt x="1509556" y="858115"/>
                          <a:pt x="1396592" y="894608"/>
                        </a:cubicBezTo>
                        <a:cubicBezTo>
                          <a:pt x="1283628" y="931101"/>
                          <a:pt x="1010173" y="849016"/>
                          <a:pt x="854206" y="894608"/>
                        </a:cubicBezTo>
                        <a:cubicBezTo>
                          <a:pt x="698239" y="940200"/>
                          <a:pt x="309864" y="843560"/>
                          <a:pt x="149104" y="894608"/>
                        </a:cubicBezTo>
                        <a:cubicBezTo>
                          <a:pt x="68058" y="890602"/>
                          <a:pt x="4176" y="832367"/>
                          <a:pt x="0" y="745504"/>
                        </a:cubicBezTo>
                        <a:cubicBezTo>
                          <a:pt x="-43439" y="572414"/>
                          <a:pt x="44173" y="291614"/>
                          <a:pt x="0" y="1491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Compute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48310D4-3676-4DDE-8DBC-D3ECB4183C84}"/>
              </a:ext>
            </a:extLst>
          </p:cNvPr>
          <p:cNvSpPr txBox="1"/>
          <p:nvPr/>
        </p:nvSpPr>
        <p:spPr>
          <a:xfrm>
            <a:off x="5350434" y="4868633"/>
            <a:ext cx="8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Tile #0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9419B52-BACE-43D0-951E-A3E7A81A242A}"/>
              </a:ext>
            </a:extLst>
          </p:cNvPr>
          <p:cNvSpPr txBox="1"/>
          <p:nvPr/>
        </p:nvSpPr>
        <p:spPr>
          <a:xfrm>
            <a:off x="5350434" y="5332971"/>
            <a:ext cx="8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Tile #1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C346B9-996B-4D14-97CA-3A7235B1C133}"/>
              </a:ext>
            </a:extLst>
          </p:cNvPr>
          <p:cNvSpPr txBox="1"/>
          <p:nvPr/>
        </p:nvSpPr>
        <p:spPr>
          <a:xfrm>
            <a:off x="5350434" y="5797310"/>
            <a:ext cx="8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Tile #2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3C009BF-AE01-4D75-8618-BFB62ADC0E38}"/>
              </a:ext>
            </a:extLst>
          </p:cNvPr>
          <p:cNvSpPr txBox="1"/>
          <p:nvPr/>
        </p:nvSpPr>
        <p:spPr>
          <a:xfrm>
            <a:off x="5355870" y="6264731"/>
            <a:ext cx="81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… …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4302067-ED6F-4917-B1D3-3B6338313709}"/>
              </a:ext>
            </a:extLst>
          </p:cNvPr>
          <p:cNvSpPr txBox="1"/>
          <p:nvPr/>
        </p:nvSpPr>
        <p:spPr>
          <a:xfrm>
            <a:off x="11679809" y="4793381"/>
            <a:ext cx="82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Time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8EE8BFC1-AFD6-4493-8B39-C6E987CF1E29}"/>
              </a:ext>
            </a:extLst>
          </p:cNvPr>
          <p:cNvSpPr/>
          <p:nvPr/>
        </p:nvSpPr>
        <p:spPr>
          <a:xfrm>
            <a:off x="9143288" y="5818513"/>
            <a:ext cx="1380359" cy="371266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22070"/>
                      <a:gd name="connsiteY0" fmla="*/ 149104 h 894608"/>
                      <a:gd name="connsiteX1" fmla="*/ 149104 w 5722070"/>
                      <a:gd name="connsiteY1" fmla="*/ 0 h 894608"/>
                      <a:gd name="connsiteX2" fmla="*/ 637252 w 5722070"/>
                      <a:gd name="connsiteY2" fmla="*/ 0 h 894608"/>
                      <a:gd name="connsiteX3" fmla="*/ 1016922 w 5722070"/>
                      <a:gd name="connsiteY3" fmla="*/ 0 h 894608"/>
                      <a:gd name="connsiteX4" fmla="*/ 1613547 w 5722070"/>
                      <a:gd name="connsiteY4" fmla="*/ 0 h 894608"/>
                      <a:gd name="connsiteX5" fmla="*/ 2047456 w 5722070"/>
                      <a:gd name="connsiteY5" fmla="*/ 0 h 894608"/>
                      <a:gd name="connsiteX6" fmla="*/ 2427126 w 5722070"/>
                      <a:gd name="connsiteY6" fmla="*/ 0 h 894608"/>
                      <a:gd name="connsiteX7" fmla="*/ 2861035 w 5722070"/>
                      <a:gd name="connsiteY7" fmla="*/ 0 h 894608"/>
                      <a:gd name="connsiteX8" fmla="*/ 3457660 w 5722070"/>
                      <a:gd name="connsiteY8" fmla="*/ 0 h 894608"/>
                      <a:gd name="connsiteX9" fmla="*/ 3891569 w 5722070"/>
                      <a:gd name="connsiteY9" fmla="*/ 0 h 894608"/>
                      <a:gd name="connsiteX10" fmla="*/ 4271239 w 5722070"/>
                      <a:gd name="connsiteY10" fmla="*/ 0 h 894608"/>
                      <a:gd name="connsiteX11" fmla="*/ 4705148 w 5722070"/>
                      <a:gd name="connsiteY11" fmla="*/ 0 h 894608"/>
                      <a:gd name="connsiteX12" fmla="*/ 5572966 w 5722070"/>
                      <a:gd name="connsiteY12" fmla="*/ 0 h 894608"/>
                      <a:gd name="connsiteX13" fmla="*/ 5722070 w 5722070"/>
                      <a:gd name="connsiteY13" fmla="*/ 149104 h 894608"/>
                      <a:gd name="connsiteX14" fmla="*/ 5722070 w 5722070"/>
                      <a:gd name="connsiteY14" fmla="*/ 745504 h 894608"/>
                      <a:gd name="connsiteX15" fmla="*/ 5572966 w 5722070"/>
                      <a:gd name="connsiteY15" fmla="*/ 894608 h 894608"/>
                      <a:gd name="connsiteX16" fmla="*/ 5193296 w 5722070"/>
                      <a:gd name="connsiteY16" fmla="*/ 894608 h 894608"/>
                      <a:gd name="connsiteX17" fmla="*/ 4705148 w 5722070"/>
                      <a:gd name="connsiteY17" fmla="*/ 894608 h 894608"/>
                      <a:gd name="connsiteX18" fmla="*/ 4108523 w 5722070"/>
                      <a:gd name="connsiteY18" fmla="*/ 894608 h 894608"/>
                      <a:gd name="connsiteX19" fmla="*/ 3674614 w 5722070"/>
                      <a:gd name="connsiteY19" fmla="*/ 894608 h 894608"/>
                      <a:gd name="connsiteX20" fmla="*/ 3132228 w 5722070"/>
                      <a:gd name="connsiteY20" fmla="*/ 894608 h 894608"/>
                      <a:gd name="connsiteX21" fmla="*/ 2752558 w 5722070"/>
                      <a:gd name="connsiteY21" fmla="*/ 894608 h 894608"/>
                      <a:gd name="connsiteX22" fmla="*/ 2101694 w 5722070"/>
                      <a:gd name="connsiteY22" fmla="*/ 894608 h 894608"/>
                      <a:gd name="connsiteX23" fmla="*/ 1559308 w 5722070"/>
                      <a:gd name="connsiteY23" fmla="*/ 894608 h 894608"/>
                      <a:gd name="connsiteX24" fmla="*/ 908445 w 5722070"/>
                      <a:gd name="connsiteY24" fmla="*/ 894608 h 894608"/>
                      <a:gd name="connsiteX25" fmla="*/ 149104 w 5722070"/>
                      <a:gd name="connsiteY25" fmla="*/ 894608 h 894608"/>
                      <a:gd name="connsiteX26" fmla="*/ 0 w 5722070"/>
                      <a:gd name="connsiteY26" fmla="*/ 745504 h 894608"/>
                      <a:gd name="connsiteX27" fmla="*/ 0 w 5722070"/>
                      <a:gd name="connsiteY27" fmla="*/ 149104 h 894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722070" h="894608" fill="none" extrusionOk="0">
                        <a:moveTo>
                          <a:pt x="0" y="149104"/>
                        </a:moveTo>
                        <a:cubicBezTo>
                          <a:pt x="-396" y="58546"/>
                          <a:pt x="69961" y="2019"/>
                          <a:pt x="149104" y="0"/>
                        </a:cubicBezTo>
                        <a:cubicBezTo>
                          <a:pt x="317678" y="-50286"/>
                          <a:pt x="515094" y="32797"/>
                          <a:pt x="637252" y="0"/>
                        </a:cubicBezTo>
                        <a:cubicBezTo>
                          <a:pt x="759410" y="-32797"/>
                          <a:pt x="938612" y="400"/>
                          <a:pt x="1016922" y="0"/>
                        </a:cubicBezTo>
                        <a:cubicBezTo>
                          <a:pt x="1095232" y="-400"/>
                          <a:pt x="1477096" y="13939"/>
                          <a:pt x="1613547" y="0"/>
                        </a:cubicBezTo>
                        <a:cubicBezTo>
                          <a:pt x="1749998" y="-13939"/>
                          <a:pt x="1836491" y="5148"/>
                          <a:pt x="2047456" y="0"/>
                        </a:cubicBezTo>
                        <a:cubicBezTo>
                          <a:pt x="2258421" y="-5148"/>
                          <a:pt x="2269750" y="11385"/>
                          <a:pt x="2427126" y="0"/>
                        </a:cubicBezTo>
                        <a:cubicBezTo>
                          <a:pt x="2584502" y="-11385"/>
                          <a:pt x="2655452" y="51788"/>
                          <a:pt x="2861035" y="0"/>
                        </a:cubicBezTo>
                        <a:cubicBezTo>
                          <a:pt x="3066618" y="-51788"/>
                          <a:pt x="3295987" y="8501"/>
                          <a:pt x="3457660" y="0"/>
                        </a:cubicBezTo>
                        <a:cubicBezTo>
                          <a:pt x="3619333" y="-8501"/>
                          <a:pt x="3752582" y="40339"/>
                          <a:pt x="3891569" y="0"/>
                        </a:cubicBezTo>
                        <a:cubicBezTo>
                          <a:pt x="4030556" y="-40339"/>
                          <a:pt x="4104163" y="12444"/>
                          <a:pt x="4271239" y="0"/>
                        </a:cubicBezTo>
                        <a:cubicBezTo>
                          <a:pt x="4438315" y="-12444"/>
                          <a:pt x="4510670" y="15143"/>
                          <a:pt x="4705148" y="0"/>
                        </a:cubicBezTo>
                        <a:cubicBezTo>
                          <a:pt x="4899626" y="-15143"/>
                          <a:pt x="5139902" y="30474"/>
                          <a:pt x="5572966" y="0"/>
                        </a:cubicBezTo>
                        <a:cubicBezTo>
                          <a:pt x="5649702" y="673"/>
                          <a:pt x="5733410" y="78667"/>
                          <a:pt x="5722070" y="149104"/>
                        </a:cubicBezTo>
                        <a:cubicBezTo>
                          <a:pt x="5755473" y="416042"/>
                          <a:pt x="5685439" y="464440"/>
                          <a:pt x="5722070" y="745504"/>
                        </a:cubicBezTo>
                        <a:cubicBezTo>
                          <a:pt x="5715906" y="816842"/>
                          <a:pt x="5647006" y="898469"/>
                          <a:pt x="5572966" y="894608"/>
                        </a:cubicBezTo>
                        <a:cubicBezTo>
                          <a:pt x="5387029" y="908676"/>
                          <a:pt x="5382676" y="875889"/>
                          <a:pt x="5193296" y="894608"/>
                        </a:cubicBezTo>
                        <a:cubicBezTo>
                          <a:pt x="5003916" y="913327"/>
                          <a:pt x="4919559" y="887623"/>
                          <a:pt x="4705148" y="894608"/>
                        </a:cubicBezTo>
                        <a:cubicBezTo>
                          <a:pt x="4490737" y="901593"/>
                          <a:pt x="4348597" y="831813"/>
                          <a:pt x="4108523" y="894608"/>
                        </a:cubicBezTo>
                        <a:cubicBezTo>
                          <a:pt x="3868450" y="957403"/>
                          <a:pt x="3858687" y="886521"/>
                          <a:pt x="3674614" y="894608"/>
                        </a:cubicBezTo>
                        <a:cubicBezTo>
                          <a:pt x="3490541" y="902695"/>
                          <a:pt x="3369062" y="867340"/>
                          <a:pt x="3132228" y="894608"/>
                        </a:cubicBezTo>
                        <a:cubicBezTo>
                          <a:pt x="2895394" y="921876"/>
                          <a:pt x="2833819" y="860203"/>
                          <a:pt x="2752558" y="894608"/>
                        </a:cubicBezTo>
                        <a:cubicBezTo>
                          <a:pt x="2671297" y="929013"/>
                          <a:pt x="2324655" y="846613"/>
                          <a:pt x="2101694" y="894608"/>
                        </a:cubicBezTo>
                        <a:cubicBezTo>
                          <a:pt x="1878733" y="942603"/>
                          <a:pt x="1828627" y="862083"/>
                          <a:pt x="1559308" y="894608"/>
                        </a:cubicBezTo>
                        <a:cubicBezTo>
                          <a:pt x="1289989" y="927133"/>
                          <a:pt x="1189134" y="894011"/>
                          <a:pt x="908445" y="894608"/>
                        </a:cubicBezTo>
                        <a:cubicBezTo>
                          <a:pt x="627756" y="895205"/>
                          <a:pt x="399220" y="818767"/>
                          <a:pt x="149104" y="894608"/>
                        </a:cubicBezTo>
                        <a:cubicBezTo>
                          <a:pt x="53265" y="880152"/>
                          <a:pt x="9672" y="835640"/>
                          <a:pt x="0" y="745504"/>
                        </a:cubicBezTo>
                        <a:cubicBezTo>
                          <a:pt x="-13454" y="569121"/>
                          <a:pt x="30681" y="307177"/>
                          <a:pt x="0" y="149104"/>
                        </a:cubicBezTo>
                        <a:close/>
                      </a:path>
                      <a:path w="5722070" h="894608" stroke="0" extrusionOk="0">
                        <a:moveTo>
                          <a:pt x="0" y="149104"/>
                        </a:moveTo>
                        <a:cubicBezTo>
                          <a:pt x="-3855" y="64378"/>
                          <a:pt x="48724" y="6768"/>
                          <a:pt x="149104" y="0"/>
                        </a:cubicBezTo>
                        <a:cubicBezTo>
                          <a:pt x="425241" y="-54656"/>
                          <a:pt x="486493" y="26273"/>
                          <a:pt x="799967" y="0"/>
                        </a:cubicBezTo>
                        <a:cubicBezTo>
                          <a:pt x="1113441" y="-26273"/>
                          <a:pt x="1107199" y="10075"/>
                          <a:pt x="1288115" y="0"/>
                        </a:cubicBezTo>
                        <a:cubicBezTo>
                          <a:pt x="1469031" y="-10075"/>
                          <a:pt x="1520639" y="15348"/>
                          <a:pt x="1722024" y="0"/>
                        </a:cubicBezTo>
                        <a:cubicBezTo>
                          <a:pt x="1923409" y="-15348"/>
                          <a:pt x="2133599" y="71447"/>
                          <a:pt x="2318649" y="0"/>
                        </a:cubicBezTo>
                        <a:cubicBezTo>
                          <a:pt x="2503700" y="-71447"/>
                          <a:pt x="2680365" y="46916"/>
                          <a:pt x="2806796" y="0"/>
                        </a:cubicBezTo>
                        <a:cubicBezTo>
                          <a:pt x="2933227" y="-46916"/>
                          <a:pt x="3325177" y="19605"/>
                          <a:pt x="3457660" y="0"/>
                        </a:cubicBezTo>
                        <a:cubicBezTo>
                          <a:pt x="3590143" y="-19605"/>
                          <a:pt x="3723167" y="41685"/>
                          <a:pt x="3891569" y="0"/>
                        </a:cubicBezTo>
                        <a:cubicBezTo>
                          <a:pt x="4059971" y="-41685"/>
                          <a:pt x="4319475" y="59793"/>
                          <a:pt x="4542432" y="0"/>
                        </a:cubicBezTo>
                        <a:cubicBezTo>
                          <a:pt x="4765389" y="-59793"/>
                          <a:pt x="4776339" y="27622"/>
                          <a:pt x="4922103" y="0"/>
                        </a:cubicBezTo>
                        <a:cubicBezTo>
                          <a:pt x="5067867" y="-27622"/>
                          <a:pt x="5275473" y="8260"/>
                          <a:pt x="5572966" y="0"/>
                        </a:cubicBezTo>
                        <a:cubicBezTo>
                          <a:pt x="5664565" y="13771"/>
                          <a:pt x="5723261" y="79089"/>
                          <a:pt x="5722070" y="149104"/>
                        </a:cubicBezTo>
                        <a:cubicBezTo>
                          <a:pt x="5773725" y="383520"/>
                          <a:pt x="5719506" y="616434"/>
                          <a:pt x="5722070" y="745504"/>
                        </a:cubicBezTo>
                        <a:cubicBezTo>
                          <a:pt x="5729025" y="819218"/>
                          <a:pt x="5647002" y="891395"/>
                          <a:pt x="5572966" y="894608"/>
                        </a:cubicBezTo>
                        <a:cubicBezTo>
                          <a:pt x="5436095" y="913634"/>
                          <a:pt x="5200432" y="865539"/>
                          <a:pt x="5030580" y="894608"/>
                        </a:cubicBezTo>
                        <a:cubicBezTo>
                          <a:pt x="4860728" y="923677"/>
                          <a:pt x="4552434" y="853148"/>
                          <a:pt x="4379716" y="894608"/>
                        </a:cubicBezTo>
                        <a:cubicBezTo>
                          <a:pt x="4206998" y="936068"/>
                          <a:pt x="3962681" y="871883"/>
                          <a:pt x="3837330" y="894608"/>
                        </a:cubicBezTo>
                        <a:cubicBezTo>
                          <a:pt x="3711979" y="917333"/>
                          <a:pt x="3565507" y="854177"/>
                          <a:pt x="3457660" y="894608"/>
                        </a:cubicBezTo>
                        <a:cubicBezTo>
                          <a:pt x="3349813" y="935039"/>
                          <a:pt x="3153925" y="863678"/>
                          <a:pt x="3023751" y="894608"/>
                        </a:cubicBezTo>
                        <a:cubicBezTo>
                          <a:pt x="2893577" y="925538"/>
                          <a:pt x="2694442" y="832454"/>
                          <a:pt x="2372887" y="894608"/>
                        </a:cubicBezTo>
                        <a:cubicBezTo>
                          <a:pt x="2051332" y="956762"/>
                          <a:pt x="1974032" y="851113"/>
                          <a:pt x="1830501" y="894608"/>
                        </a:cubicBezTo>
                        <a:cubicBezTo>
                          <a:pt x="1686970" y="938103"/>
                          <a:pt x="1509556" y="858115"/>
                          <a:pt x="1396592" y="894608"/>
                        </a:cubicBezTo>
                        <a:cubicBezTo>
                          <a:pt x="1283628" y="931101"/>
                          <a:pt x="1010173" y="849016"/>
                          <a:pt x="854206" y="894608"/>
                        </a:cubicBezTo>
                        <a:cubicBezTo>
                          <a:pt x="698239" y="940200"/>
                          <a:pt x="309864" y="843560"/>
                          <a:pt x="149104" y="894608"/>
                        </a:cubicBezTo>
                        <a:cubicBezTo>
                          <a:pt x="68058" y="890602"/>
                          <a:pt x="4176" y="832367"/>
                          <a:pt x="0" y="745504"/>
                        </a:cubicBezTo>
                        <a:cubicBezTo>
                          <a:pt x="-43439" y="572414"/>
                          <a:pt x="44173" y="291614"/>
                          <a:pt x="0" y="1491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Load Data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37D1D28-7819-45FB-BC25-C121201C9CE3}"/>
              </a:ext>
            </a:extLst>
          </p:cNvPr>
          <p:cNvSpPr txBox="1"/>
          <p:nvPr/>
        </p:nvSpPr>
        <p:spPr>
          <a:xfrm>
            <a:off x="5484089" y="1646046"/>
            <a:ext cx="74758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External Memory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For storing input data, intermediate results, and weights</a:t>
            </a:r>
            <a:endParaRPr lang="en-US" b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On-chip Buffers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Implemented with BRAM or URAM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Processing Engine (PE)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An array of MAC units implemented with DSP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Carry out the parallel computation of CONV or GEMM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Same PE reused by all DNN layers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63C5D-F070-4F41-8528-8D5624812B56}"/>
              </a:ext>
            </a:extLst>
          </p:cNvPr>
          <p:cNvSpPr txBox="1"/>
          <p:nvPr/>
        </p:nvSpPr>
        <p:spPr>
          <a:xfrm>
            <a:off x="7924719" y="6298192"/>
            <a:ext cx="2594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/>
              <a:t>Memory-bounded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213D6E-D02A-46D1-8BB4-51238D2EA552}"/>
              </a:ext>
            </a:extLst>
          </p:cNvPr>
          <p:cNvSpPr/>
          <p:nvPr/>
        </p:nvSpPr>
        <p:spPr>
          <a:xfrm>
            <a:off x="11605356" y="5818513"/>
            <a:ext cx="1152445" cy="371266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22070"/>
                      <a:gd name="connsiteY0" fmla="*/ 149104 h 894608"/>
                      <a:gd name="connsiteX1" fmla="*/ 149104 w 5722070"/>
                      <a:gd name="connsiteY1" fmla="*/ 0 h 894608"/>
                      <a:gd name="connsiteX2" fmla="*/ 637252 w 5722070"/>
                      <a:gd name="connsiteY2" fmla="*/ 0 h 894608"/>
                      <a:gd name="connsiteX3" fmla="*/ 1016922 w 5722070"/>
                      <a:gd name="connsiteY3" fmla="*/ 0 h 894608"/>
                      <a:gd name="connsiteX4" fmla="*/ 1613547 w 5722070"/>
                      <a:gd name="connsiteY4" fmla="*/ 0 h 894608"/>
                      <a:gd name="connsiteX5" fmla="*/ 2047456 w 5722070"/>
                      <a:gd name="connsiteY5" fmla="*/ 0 h 894608"/>
                      <a:gd name="connsiteX6" fmla="*/ 2427126 w 5722070"/>
                      <a:gd name="connsiteY6" fmla="*/ 0 h 894608"/>
                      <a:gd name="connsiteX7" fmla="*/ 2861035 w 5722070"/>
                      <a:gd name="connsiteY7" fmla="*/ 0 h 894608"/>
                      <a:gd name="connsiteX8" fmla="*/ 3457660 w 5722070"/>
                      <a:gd name="connsiteY8" fmla="*/ 0 h 894608"/>
                      <a:gd name="connsiteX9" fmla="*/ 3891569 w 5722070"/>
                      <a:gd name="connsiteY9" fmla="*/ 0 h 894608"/>
                      <a:gd name="connsiteX10" fmla="*/ 4271239 w 5722070"/>
                      <a:gd name="connsiteY10" fmla="*/ 0 h 894608"/>
                      <a:gd name="connsiteX11" fmla="*/ 4705148 w 5722070"/>
                      <a:gd name="connsiteY11" fmla="*/ 0 h 894608"/>
                      <a:gd name="connsiteX12" fmla="*/ 5572966 w 5722070"/>
                      <a:gd name="connsiteY12" fmla="*/ 0 h 894608"/>
                      <a:gd name="connsiteX13" fmla="*/ 5722070 w 5722070"/>
                      <a:gd name="connsiteY13" fmla="*/ 149104 h 894608"/>
                      <a:gd name="connsiteX14" fmla="*/ 5722070 w 5722070"/>
                      <a:gd name="connsiteY14" fmla="*/ 745504 h 894608"/>
                      <a:gd name="connsiteX15" fmla="*/ 5572966 w 5722070"/>
                      <a:gd name="connsiteY15" fmla="*/ 894608 h 894608"/>
                      <a:gd name="connsiteX16" fmla="*/ 5193296 w 5722070"/>
                      <a:gd name="connsiteY16" fmla="*/ 894608 h 894608"/>
                      <a:gd name="connsiteX17" fmla="*/ 4705148 w 5722070"/>
                      <a:gd name="connsiteY17" fmla="*/ 894608 h 894608"/>
                      <a:gd name="connsiteX18" fmla="*/ 4108523 w 5722070"/>
                      <a:gd name="connsiteY18" fmla="*/ 894608 h 894608"/>
                      <a:gd name="connsiteX19" fmla="*/ 3674614 w 5722070"/>
                      <a:gd name="connsiteY19" fmla="*/ 894608 h 894608"/>
                      <a:gd name="connsiteX20" fmla="*/ 3132228 w 5722070"/>
                      <a:gd name="connsiteY20" fmla="*/ 894608 h 894608"/>
                      <a:gd name="connsiteX21" fmla="*/ 2752558 w 5722070"/>
                      <a:gd name="connsiteY21" fmla="*/ 894608 h 894608"/>
                      <a:gd name="connsiteX22" fmla="*/ 2101694 w 5722070"/>
                      <a:gd name="connsiteY22" fmla="*/ 894608 h 894608"/>
                      <a:gd name="connsiteX23" fmla="*/ 1559308 w 5722070"/>
                      <a:gd name="connsiteY23" fmla="*/ 894608 h 894608"/>
                      <a:gd name="connsiteX24" fmla="*/ 908445 w 5722070"/>
                      <a:gd name="connsiteY24" fmla="*/ 894608 h 894608"/>
                      <a:gd name="connsiteX25" fmla="*/ 149104 w 5722070"/>
                      <a:gd name="connsiteY25" fmla="*/ 894608 h 894608"/>
                      <a:gd name="connsiteX26" fmla="*/ 0 w 5722070"/>
                      <a:gd name="connsiteY26" fmla="*/ 745504 h 894608"/>
                      <a:gd name="connsiteX27" fmla="*/ 0 w 5722070"/>
                      <a:gd name="connsiteY27" fmla="*/ 149104 h 894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722070" h="894608" fill="none" extrusionOk="0">
                        <a:moveTo>
                          <a:pt x="0" y="149104"/>
                        </a:moveTo>
                        <a:cubicBezTo>
                          <a:pt x="-396" y="58546"/>
                          <a:pt x="69961" y="2019"/>
                          <a:pt x="149104" y="0"/>
                        </a:cubicBezTo>
                        <a:cubicBezTo>
                          <a:pt x="317678" y="-50286"/>
                          <a:pt x="515094" y="32797"/>
                          <a:pt x="637252" y="0"/>
                        </a:cubicBezTo>
                        <a:cubicBezTo>
                          <a:pt x="759410" y="-32797"/>
                          <a:pt x="938612" y="400"/>
                          <a:pt x="1016922" y="0"/>
                        </a:cubicBezTo>
                        <a:cubicBezTo>
                          <a:pt x="1095232" y="-400"/>
                          <a:pt x="1477096" y="13939"/>
                          <a:pt x="1613547" y="0"/>
                        </a:cubicBezTo>
                        <a:cubicBezTo>
                          <a:pt x="1749998" y="-13939"/>
                          <a:pt x="1836491" y="5148"/>
                          <a:pt x="2047456" y="0"/>
                        </a:cubicBezTo>
                        <a:cubicBezTo>
                          <a:pt x="2258421" y="-5148"/>
                          <a:pt x="2269750" y="11385"/>
                          <a:pt x="2427126" y="0"/>
                        </a:cubicBezTo>
                        <a:cubicBezTo>
                          <a:pt x="2584502" y="-11385"/>
                          <a:pt x="2655452" y="51788"/>
                          <a:pt x="2861035" y="0"/>
                        </a:cubicBezTo>
                        <a:cubicBezTo>
                          <a:pt x="3066618" y="-51788"/>
                          <a:pt x="3295987" y="8501"/>
                          <a:pt x="3457660" y="0"/>
                        </a:cubicBezTo>
                        <a:cubicBezTo>
                          <a:pt x="3619333" y="-8501"/>
                          <a:pt x="3752582" y="40339"/>
                          <a:pt x="3891569" y="0"/>
                        </a:cubicBezTo>
                        <a:cubicBezTo>
                          <a:pt x="4030556" y="-40339"/>
                          <a:pt x="4104163" y="12444"/>
                          <a:pt x="4271239" y="0"/>
                        </a:cubicBezTo>
                        <a:cubicBezTo>
                          <a:pt x="4438315" y="-12444"/>
                          <a:pt x="4510670" y="15143"/>
                          <a:pt x="4705148" y="0"/>
                        </a:cubicBezTo>
                        <a:cubicBezTo>
                          <a:pt x="4899626" y="-15143"/>
                          <a:pt x="5139902" y="30474"/>
                          <a:pt x="5572966" y="0"/>
                        </a:cubicBezTo>
                        <a:cubicBezTo>
                          <a:pt x="5649702" y="673"/>
                          <a:pt x="5733410" y="78667"/>
                          <a:pt x="5722070" y="149104"/>
                        </a:cubicBezTo>
                        <a:cubicBezTo>
                          <a:pt x="5755473" y="416042"/>
                          <a:pt x="5685439" y="464440"/>
                          <a:pt x="5722070" y="745504"/>
                        </a:cubicBezTo>
                        <a:cubicBezTo>
                          <a:pt x="5715906" y="816842"/>
                          <a:pt x="5647006" y="898469"/>
                          <a:pt x="5572966" y="894608"/>
                        </a:cubicBezTo>
                        <a:cubicBezTo>
                          <a:pt x="5387029" y="908676"/>
                          <a:pt x="5382676" y="875889"/>
                          <a:pt x="5193296" y="894608"/>
                        </a:cubicBezTo>
                        <a:cubicBezTo>
                          <a:pt x="5003916" y="913327"/>
                          <a:pt x="4919559" y="887623"/>
                          <a:pt x="4705148" y="894608"/>
                        </a:cubicBezTo>
                        <a:cubicBezTo>
                          <a:pt x="4490737" y="901593"/>
                          <a:pt x="4348597" y="831813"/>
                          <a:pt x="4108523" y="894608"/>
                        </a:cubicBezTo>
                        <a:cubicBezTo>
                          <a:pt x="3868450" y="957403"/>
                          <a:pt x="3858687" y="886521"/>
                          <a:pt x="3674614" y="894608"/>
                        </a:cubicBezTo>
                        <a:cubicBezTo>
                          <a:pt x="3490541" y="902695"/>
                          <a:pt x="3369062" y="867340"/>
                          <a:pt x="3132228" y="894608"/>
                        </a:cubicBezTo>
                        <a:cubicBezTo>
                          <a:pt x="2895394" y="921876"/>
                          <a:pt x="2833819" y="860203"/>
                          <a:pt x="2752558" y="894608"/>
                        </a:cubicBezTo>
                        <a:cubicBezTo>
                          <a:pt x="2671297" y="929013"/>
                          <a:pt x="2324655" y="846613"/>
                          <a:pt x="2101694" y="894608"/>
                        </a:cubicBezTo>
                        <a:cubicBezTo>
                          <a:pt x="1878733" y="942603"/>
                          <a:pt x="1828627" y="862083"/>
                          <a:pt x="1559308" y="894608"/>
                        </a:cubicBezTo>
                        <a:cubicBezTo>
                          <a:pt x="1289989" y="927133"/>
                          <a:pt x="1189134" y="894011"/>
                          <a:pt x="908445" y="894608"/>
                        </a:cubicBezTo>
                        <a:cubicBezTo>
                          <a:pt x="627756" y="895205"/>
                          <a:pt x="399220" y="818767"/>
                          <a:pt x="149104" y="894608"/>
                        </a:cubicBezTo>
                        <a:cubicBezTo>
                          <a:pt x="53265" y="880152"/>
                          <a:pt x="9672" y="835640"/>
                          <a:pt x="0" y="745504"/>
                        </a:cubicBezTo>
                        <a:cubicBezTo>
                          <a:pt x="-13454" y="569121"/>
                          <a:pt x="30681" y="307177"/>
                          <a:pt x="0" y="149104"/>
                        </a:cubicBezTo>
                        <a:close/>
                      </a:path>
                      <a:path w="5722070" h="894608" stroke="0" extrusionOk="0">
                        <a:moveTo>
                          <a:pt x="0" y="149104"/>
                        </a:moveTo>
                        <a:cubicBezTo>
                          <a:pt x="-3855" y="64378"/>
                          <a:pt x="48724" y="6768"/>
                          <a:pt x="149104" y="0"/>
                        </a:cubicBezTo>
                        <a:cubicBezTo>
                          <a:pt x="425241" y="-54656"/>
                          <a:pt x="486493" y="26273"/>
                          <a:pt x="799967" y="0"/>
                        </a:cubicBezTo>
                        <a:cubicBezTo>
                          <a:pt x="1113441" y="-26273"/>
                          <a:pt x="1107199" y="10075"/>
                          <a:pt x="1288115" y="0"/>
                        </a:cubicBezTo>
                        <a:cubicBezTo>
                          <a:pt x="1469031" y="-10075"/>
                          <a:pt x="1520639" y="15348"/>
                          <a:pt x="1722024" y="0"/>
                        </a:cubicBezTo>
                        <a:cubicBezTo>
                          <a:pt x="1923409" y="-15348"/>
                          <a:pt x="2133599" y="71447"/>
                          <a:pt x="2318649" y="0"/>
                        </a:cubicBezTo>
                        <a:cubicBezTo>
                          <a:pt x="2503700" y="-71447"/>
                          <a:pt x="2680365" y="46916"/>
                          <a:pt x="2806796" y="0"/>
                        </a:cubicBezTo>
                        <a:cubicBezTo>
                          <a:pt x="2933227" y="-46916"/>
                          <a:pt x="3325177" y="19605"/>
                          <a:pt x="3457660" y="0"/>
                        </a:cubicBezTo>
                        <a:cubicBezTo>
                          <a:pt x="3590143" y="-19605"/>
                          <a:pt x="3723167" y="41685"/>
                          <a:pt x="3891569" y="0"/>
                        </a:cubicBezTo>
                        <a:cubicBezTo>
                          <a:pt x="4059971" y="-41685"/>
                          <a:pt x="4319475" y="59793"/>
                          <a:pt x="4542432" y="0"/>
                        </a:cubicBezTo>
                        <a:cubicBezTo>
                          <a:pt x="4765389" y="-59793"/>
                          <a:pt x="4776339" y="27622"/>
                          <a:pt x="4922103" y="0"/>
                        </a:cubicBezTo>
                        <a:cubicBezTo>
                          <a:pt x="5067867" y="-27622"/>
                          <a:pt x="5275473" y="8260"/>
                          <a:pt x="5572966" y="0"/>
                        </a:cubicBezTo>
                        <a:cubicBezTo>
                          <a:pt x="5664565" y="13771"/>
                          <a:pt x="5723261" y="79089"/>
                          <a:pt x="5722070" y="149104"/>
                        </a:cubicBezTo>
                        <a:cubicBezTo>
                          <a:pt x="5773725" y="383520"/>
                          <a:pt x="5719506" y="616434"/>
                          <a:pt x="5722070" y="745504"/>
                        </a:cubicBezTo>
                        <a:cubicBezTo>
                          <a:pt x="5729025" y="819218"/>
                          <a:pt x="5647002" y="891395"/>
                          <a:pt x="5572966" y="894608"/>
                        </a:cubicBezTo>
                        <a:cubicBezTo>
                          <a:pt x="5436095" y="913634"/>
                          <a:pt x="5200432" y="865539"/>
                          <a:pt x="5030580" y="894608"/>
                        </a:cubicBezTo>
                        <a:cubicBezTo>
                          <a:pt x="4860728" y="923677"/>
                          <a:pt x="4552434" y="853148"/>
                          <a:pt x="4379716" y="894608"/>
                        </a:cubicBezTo>
                        <a:cubicBezTo>
                          <a:pt x="4206998" y="936068"/>
                          <a:pt x="3962681" y="871883"/>
                          <a:pt x="3837330" y="894608"/>
                        </a:cubicBezTo>
                        <a:cubicBezTo>
                          <a:pt x="3711979" y="917333"/>
                          <a:pt x="3565507" y="854177"/>
                          <a:pt x="3457660" y="894608"/>
                        </a:cubicBezTo>
                        <a:cubicBezTo>
                          <a:pt x="3349813" y="935039"/>
                          <a:pt x="3153925" y="863678"/>
                          <a:pt x="3023751" y="894608"/>
                        </a:cubicBezTo>
                        <a:cubicBezTo>
                          <a:pt x="2893577" y="925538"/>
                          <a:pt x="2694442" y="832454"/>
                          <a:pt x="2372887" y="894608"/>
                        </a:cubicBezTo>
                        <a:cubicBezTo>
                          <a:pt x="2051332" y="956762"/>
                          <a:pt x="1974032" y="851113"/>
                          <a:pt x="1830501" y="894608"/>
                        </a:cubicBezTo>
                        <a:cubicBezTo>
                          <a:pt x="1686970" y="938103"/>
                          <a:pt x="1509556" y="858115"/>
                          <a:pt x="1396592" y="894608"/>
                        </a:cubicBezTo>
                        <a:cubicBezTo>
                          <a:pt x="1283628" y="931101"/>
                          <a:pt x="1010173" y="849016"/>
                          <a:pt x="854206" y="894608"/>
                        </a:cubicBezTo>
                        <a:cubicBezTo>
                          <a:pt x="698239" y="940200"/>
                          <a:pt x="309864" y="843560"/>
                          <a:pt x="149104" y="894608"/>
                        </a:cubicBezTo>
                        <a:cubicBezTo>
                          <a:pt x="68058" y="890602"/>
                          <a:pt x="4176" y="832367"/>
                          <a:pt x="0" y="745504"/>
                        </a:cubicBezTo>
                        <a:cubicBezTo>
                          <a:pt x="-43439" y="572414"/>
                          <a:pt x="44173" y="291614"/>
                          <a:pt x="0" y="1491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Store Data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96833A-8B59-4AD0-B9A4-05425AE855CF}"/>
              </a:ext>
            </a:extLst>
          </p:cNvPr>
          <p:cNvSpPr txBox="1"/>
          <p:nvPr/>
        </p:nvSpPr>
        <p:spPr>
          <a:xfrm>
            <a:off x="7718565" y="4369843"/>
            <a:ext cx="300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i="1" dirty="0"/>
              <a:t>Calculation of One DNN Layer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3525644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2" grpId="0" animBg="1"/>
      <p:bldP spid="45" grpId="0" animBg="1"/>
      <p:bldP spid="46" grpId="0" animBg="1"/>
      <p:bldP spid="47" grpId="0" animBg="1"/>
      <p:bldP spid="51" grpId="0" animBg="1"/>
      <p:bldP spid="70" grpId="0" animBg="1"/>
      <p:bldP spid="2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3AE6BE-DED3-47C1-A1DC-8DFAD0F92C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7B2-526B-40A7-A047-F246C24D73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Design and Optimization of DNN Accelerators on FPGAs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636B7-52B5-4C9A-8367-702E6C883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8528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0C0E5-BE61-4F27-B78E-193443B0A2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Deep Neural Networks (DNN)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FD4C0-12A5-4907-A190-1D72AACF8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AD00D1-404D-43E5-89AC-4999351E0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r="2397"/>
          <a:stretch/>
        </p:blipFill>
        <p:spPr>
          <a:xfrm>
            <a:off x="570396" y="2025813"/>
            <a:ext cx="5569473" cy="34424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580082-A90C-4BC4-9F11-20BAB0E0A722}"/>
              </a:ext>
            </a:extLst>
          </p:cNvPr>
          <p:cNvSpPr txBox="1"/>
          <p:nvPr/>
        </p:nvSpPr>
        <p:spPr>
          <a:xfrm>
            <a:off x="813796" y="1606356"/>
            <a:ext cx="5082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VGG16 (for image classification):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5A576D-96D2-497B-ADF0-6B71C696AD94}"/>
              </a:ext>
            </a:extLst>
          </p:cNvPr>
          <p:cNvSpPr txBox="1"/>
          <p:nvPr/>
        </p:nvSpPr>
        <p:spPr>
          <a:xfrm>
            <a:off x="813796" y="5493659"/>
            <a:ext cx="5082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Follow a </a:t>
            </a:r>
            <a:r>
              <a:rPr lang="en-US" b="1" dirty="0"/>
              <a:t>layer-based</a:t>
            </a:r>
            <a:r>
              <a:rPr lang="en-US" dirty="0"/>
              <a:t>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General matrix multiplication (</a:t>
            </a:r>
            <a:r>
              <a:rPr lang="en-US" b="1" dirty="0"/>
              <a:t>GEMM</a:t>
            </a:r>
            <a:r>
              <a:rPr lang="en-US" dirty="0"/>
              <a:t>) and convolution (</a:t>
            </a:r>
            <a:r>
              <a:rPr lang="en-US" b="1" dirty="0"/>
              <a:t>CONV</a:t>
            </a:r>
            <a:r>
              <a:rPr lang="en-US" dirty="0"/>
              <a:t>) operations contribute most computations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A21ABA-1FEA-414E-8E8F-2610874BC134}"/>
              </a:ext>
            </a:extLst>
          </p:cNvPr>
          <p:cNvSpPr txBox="1"/>
          <p:nvPr/>
        </p:nvSpPr>
        <p:spPr>
          <a:xfrm>
            <a:off x="7211671" y="5493659"/>
            <a:ext cx="516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Rapidly Evolving		Exponentially Growing</a:t>
            </a:r>
          </a:p>
        </p:txBody>
      </p:sp>
      <p:pic>
        <p:nvPicPr>
          <p:cNvPr id="21" name="Picture 20" descr="Timeline&#10;&#10;Description automatically generated">
            <a:extLst>
              <a:ext uri="{FF2B5EF4-FFF2-40B4-BE49-F238E27FC236}">
                <a16:creationId xmlns:a16="http://schemas.microsoft.com/office/drawing/2014/main" id="{18E1FB2B-9062-42FE-8B9B-9277E01AAA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5" b="15042"/>
          <a:stretch/>
        </p:blipFill>
        <p:spPr>
          <a:xfrm>
            <a:off x="6406807" y="1798806"/>
            <a:ext cx="6775279" cy="35418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7334D2B-D163-4D7B-9608-3AA828A36683}"/>
              </a:ext>
            </a:extLst>
          </p:cNvPr>
          <p:cNvSpPr txBox="1"/>
          <p:nvPr/>
        </p:nvSpPr>
        <p:spPr>
          <a:xfrm>
            <a:off x="6406807" y="6372520"/>
            <a:ext cx="677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desire flexible and dedicated hardware DNN accelerators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4849C624-FFE5-40C5-B009-7350915E4E4F}"/>
              </a:ext>
            </a:extLst>
          </p:cNvPr>
          <p:cNvSpPr/>
          <p:nvPr/>
        </p:nvSpPr>
        <p:spPr>
          <a:xfrm>
            <a:off x="9539921" y="5986704"/>
            <a:ext cx="509048" cy="329938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E596B6-BF90-42CE-81B4-6BA88667CA86}"/>
              </a:ext>
            </a:extLst>
          </p:cNvPr>
          <p:cNvSpPr txBox="1"/>
          <p:nvPr/>
        </p:nvSpPr>
        <p:spPr>
          <a:xfrm>
            <a:off x="1363214" y="7233627"/>
            <a:ext cx="9053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Left figure source: K. </a:t>
            </a:r>
            <a:r>
              <a:rPr lang="en-US" sz="1100" dirty="0" err="1">
                <a:solidFill>
                  <a:schemeClr val="bg1"/>
                </a:solidFill>
              </a:rPr>
              <a:t>Simonyan</a:t>
            </a:r>
            <a:r>
              <a:rPr lang="en-US" sz="1100" dirty="0">
                <a:solidFill>
                  <a:schemeClr val="bg1"/>
                </a:solidFill>
              </a:rPr>
              <a:t> et al. Very Deep Convolutional Networks for Large-Scale Image Recognition, in </a:t>
            </a:r>
            <a:r>
              <a:rPr lang="en-US" sz="1100" i="1" dirty="0">
                <a:solidFill>
                  <a:schemeClr val="bg1"/>
                </a:solidFill>
              </a:rPr>
              <a:t>ICLR</a:t>
            </a:r>
            <a:r>
              <a:rPr lang="en-US" sz="1100" dirty="0">
                <a:solidFill>
                  <a:schemeClr val="bg1"/>
                </a:solidFill>
              </a:rPr>
              <a:t> 2015.</a:t>
            </a:r>
          </a:p>
          <a:p>
            <a:r>
              <a:rPr lang="en-US" sz="1100" dirty="0">
                <a:solidFill>
                  <a:schemeClr val="bg1"/>
                </a:solidFill>
              </a:rPr>
              <a:t>Right figure source: https://openai.com/blog/ai-and-compute/</a:t>
            </a:r>
          </a:p>
        </p:txBody>
      </p:sp>
    </p:spTree>
    <p:extLst>
      <p:ext uri="{BB962C8B-B14F-4D97-AF65-F5344CB8AC3E}">
        <p14:creationId xmlns:p14="http://schemas.microsoft.com/office/powerpoint/2010/main" val="46520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23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0C0E5-BE61-4F27-B78E-193443B0A2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Field Programmable Gate Array (FPGA)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FD4C0-12A5-4907-A190-1D72AACF8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26355195-9171-45B3-8ACB-1CF893D95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24" y="1776452"/>
            <a:ext cx="4581427" cy="24382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9654A9-B356-476C-89BE-C3CA02167018}"/>
              </a:ext>
            </a:extLst>
          </p:cNvPr>
          <p:cNvSpPr txBox="1"/>
          <p:nvPr/>
        </p:nvSpPr>
        <p:spPr>
          <a:xfrm>
            <a:off x="7569334" y="2026103"/>
            <a:ext cx="40111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FPGA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CLB</a:t>
            </a:r>
            <a:r>
              <a:rPr lang="en-US" dirty="0"/>
              <a:t>: Configurable Logic Block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Contains LUT, Register, Mux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SB</a:t>
            </a:r>
            <a:r>
              <a:rPr lang="en-US" dirty="0"/>
              <a:t>: Switch Block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CB</a:t>
            </a:r>
            <a:r>
              <a:rPr lang="en-US" dirty="0"/>
              <a:t>: Connection Block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DSP, BRAM, URAM, etc.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E832A9-DA97-4EAC-B690-63B06E163F2E}"/>
              </a:ext>
            </a:extLst>
          </p:cNvPr>
          <p:cNvSpPr txBox="1"/>
          <p:nvPr/>
        </p:nvSpPr>
        <p:spPr>
          <a:xfrm>
            <a:off x="1024812" y="4572559"/>
            <a:ext cx="83165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Compared to ASIC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Configurable hardware design		=&gt;	Flexible for various DNN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Fast time-to-market solution		=&gt;	Follow the rapid evolution of DNN</a:t>
            </a:r>
          </a:p>
          <a:p>
            <a:pPr algn="ctr">
              <a:spcBef>
                <a:spcPts val="1200"/>
              </a:spcBef>
            </a:pPr>
            <a:r>
              <a:rPr lang="en-US" b="1" i="1" dirty="0"/>
              <a:t>Compared to GPU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Direct compute on hardware		=&gt;	Low DNN inference latency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Customized hardware design		=&gt;	High energy efficiency (GOPS/W)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B59E3E-7DBE-456C-A52D-9D7ED5486C79}"/>
              </a:ext>
            </a:extLst>
          </p:cNvPr>
          <p:cNvGrpSpPr/>
          <p:nvPr/>
        </p:nvGrpSpPr>
        <p:grpSpPr>
          <a:xfrm>
            <a:off x="10854752" y="5346140"/>
            <a:ext cx="1320799" cy="1319300"/>
            <a:chOff x="11197997" y="4738916"/>
            <a:chExt cx="1530029" cy="1528293"/>
          </a:xfrm>
        </p:grpSpPr>
        <p:pic>
          <p:nvPicPr>
            <p:cNvPr id="14" name="Picture 13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17519FE-A579-4B95-BB43-0DFB4F30B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8743" y="5577926"/>
              <a:ext cx="689283" cy="689283"/>
            </a:xfrm>
            <a:prstGeom prst="rect">
              <a:avLst/>
            </a:prstGeom>
          </p:spPr>
        </p:pic>
        <p:pic>
          <p:nvPicPr>
            <p:cNvPr id="16" name="Picture 1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9F188F8-E21C-4083-B3A8-01B6FC029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8743" y="4738916"/>
              <a:ext cx="689283" cy="689283"/>
            </a:xfrm>
            <a:prstGeom prst="rect">
              <a:avLst/>
            </a:prstGeom>
          </p:spPr>
        </p:pic>
        <p:pic>
          <p:nvPicPr>
            <p:cNvPr id="18" name="Picture 1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0406955-2456-49EE-8E8D-CD5FD063A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7997" y="4738916"/>
              <a:ext cx="689283" cy="689283"/>
            </a:xfrm>
            <a:prstGeom prst="rect">
              <a:avLst/>
            </a:prstGeom>
          </p:spPr>
        </p:pic>
        <p:pic>
          <p:nvPicPr>
            <p:cNvPr id="20" name="Picture 1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C377820-7D31-41BA-B209-C45D73572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7997" y="5577926"/>
              <a:ext cx="689283" cy="689283"/>
            </a:xfrm>
            <a:prstGeom prst="rect">
              <a:avLst/>
            </a:prstGeom>
          </p:spPr>
        </p:pic>
      </p:grpSp>
      <p:sp>
        <p:nvSpPr>
          <p:cNvPr id="22" name="Arrow: Down 21">
            <a:extLst>
              <a:ext uri="{FF2B5EF4-FFF2-40B4-BE49-F238E27FC236}">
                <a16:creationId xmlns:a16="http://schemas.microsoft.com/office/drawing/2014/main" id="{27204E2C-958E-49E4-AD97-B9AF8641A283}"/>
              </a:ext>
            </a:extLst>
          </p:cNvPr>
          <p:cNvSpPr/>
          <p:nvPr/>
        </p:nvSpPr>
        <p:spPr>
          <a:xfrm rot="16200000">
            <a:off x="9697725" y="5454030"/>
            <a:ext cx="509048" cy="329938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C9E319-FCCA-4D72-81D4-2FAD9DFF703E}"/>
              </a:ext>
            </a:extLst>
          </p:cNvPr>
          <p:cNvSpPr txBox="1"/>
          <p:nvPr/>
        </p:nvSpPr>
        <p:spPr>
          <a:xfrm>
            <a:off x="10345553" y="4509002"/>
            <a:ext cx="2339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FPGA is promising for various scenarios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40D9B9-4914-4E8F-980C-C2920DB95A96}"/>
              </a:ext>
            </a:extLst>
          </p:cNvPr>
          <p:cNvSpPr txBox="1"/>
          <p:nvPr/>
        </p:nvSpPr>
        <p:spPr>
          <a:xfrm>
            <a:off x="1363213" y="7233627"/>
            <a:ext cx="94915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Top figure source: T. Qin et al. Performance Analysis of Nanoelectromechanical Relay-Based Field-Programmable Gate Arrays, in </a:t>
            </a:r>
            <a:r>
              <a:rPr lang="en-US" sz="1100" i="1" dirty="0">
                <a:solidFill>
                  <a:schemeClr val="bg1"/>
                </a:solidFill>
              </a:rPr>
              <a:t>IEEE Access</a:t>
            </a:r>
            <a:r>
              <a:rPr lang="en-US" sz="1100" dirty="0">
                <a:solidFill>
                  <a:schemeClr val="bg1"/>
                </a:solidFill>
              </a:rPr>
              <a:t> 2018.</a:t>
            </a:r>
          </a:p>
        </p:txBody>
      </p:sp>
    </p:spTree>
    <p:extLst>
      <p:ext uri="{BB962C8B-B14F-4D97-AF65-F5344CB8AC3E}">
        <p14:creationId xmlns:p14="http://schemas.microsoft.com/office/powerpoint/2010/main" val="22535068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E3C73-0FCE-4910-808F-FB118AA1B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DNN Accelerators on FPGAs: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84BBB-9143-46BB-8048-A7BC6AF8F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FB9CDC-23E5-462A-9116-FB120210DD8F}"/>
              </a:ext>
            </a:extLst>
          </p:cNvPr>
          <p:cNvSpPr/>
          <p:nvPr/>
        </p:nvSpPr>
        <p:spPr>
          <a:xfrm>
            <a:off x="931135" y="1798088"/>
            <a:ext cx="3987538" cy="8946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22070"/>
                      <a:gd name="connsiteY0" fmla="*/ 149104 h 894608"/>
                      <a:gd name="connsiteX1" fmla="*/ 149104 w 5722070"/>
                      <a:gd name="connsiteY1" fmla="*/ 0 h 894608"/>
                      <a:gd name="connsiteX2" fmla="*/ 637252 w 5722070"/>
                      <a:gd name="connsiteY2" fmla="*/ 0 h 894608"/>
                      <a:gd name="connsiteX3" fmla="*/ 1016922 w 5722070"/>
                      <a:gd name="connsiteY3" fmla="*/ 0 h 894608"/>
                      <a:gd name="connsiteX4" fmla="*/ 1613547 w 5722070"/>
                      <a:gd name="connsiteY4" fmla="*/ 0 h 894608"/>
                      <a:gd name="connsiteX5" fmla="*/ 2047456 w 5722070"/>
                      <a:gd name="connsiteY5" fmla="*/ 0 h 894608"/>
                      <a:gd name="connsiteX6" fmla="*/ 2427126 w 5722070"/>
                      <a:gd name="connsiteY6" fmla="*/ 0 h 894608"/>
                      <a:gd name="connsiteX7" fmla="*/ 2861035 w 5722070"/>
                      <a:gd name="connsiteY7" fmla="*/ 0 h 894608"/>
                      <a:gd name="connsiteX8" fmla="*/ 3457660 w 5722070"/>
                      <a:gd name="connsiteY8" fmla="*/ 0 h 894608"/>
                      <a:gd name="connsiteX9" fmla="*/ 3891569 w 5722070"/>
                      <a:gd name="connsiteY9" fmla="*/ 0 h 894608"/>
                      <a:gd name="connsiteX10" fmla="*/ 4271239 w 5722070"/>
                      <a:gd name="connsiteY10" fmla="*/ 0 h 894608"/>
                      <a:gd name="connsiteX11" fmla="*/ 4705148 w 5722070"/>
                      <a:gd name="connsiteY11" fmla="*/ 0 h 894608"/>
                      <a:gd name="connsiteX12" fmla="*/ 5572966 w 5722070"/>
                      <a:gd name="connsiteY12" fmla="*/ 0 h 894608"/>
                      <a:gd name="connsiteX13" fmla="*/ 5722070 w 5722070"/>
                      <a:gd name="connsiteY13" fmla="*/ 149104 h 894608"/>
                      <a:gd name="connsiteX14" fmla="*/ 5722070 w 5722070"/>
                      <a:gd name="connsiteY14" fmla="*/ 745504 h 894608"/>
                      <a:gd name="connsiteX15" fmla="*/ 5572966 w 5722070"/>
                      <a:gd name="connsiteY15" fmla="*/ 894608 h 894608"/>
                      <a:gd name="connsiteX16" fmla="*/ 5193296 w 5722070"/>
                      <a:gd name="connsiteY16" fmla="*/ 894608 h 894608"/>
                      <a:gd name="connsiteX17" fmla="*/ 4705148 w 5722070"/>
                      <a:gd name="connsiteY17" fmla="*/ 894608 h 894608"/>
                      <a:gd name="connsiteX18" fmla="*/ 4108523 w 5722070"/>
                      <a:gd name="connsiteY18" fmla="*/ 894608 h 894608"/>
                      <a:gd name="connsiteX19" fmla="*/ 3674614 w 5722070"/>
                      <a:gd name="connsiteY19" fmla="*/ 894608 h 894608"/>
                      <a:gd name="connsiteX20" fmla="*/ 3132228 w 5722070"/>
                      <a:gd name="connsiteY20" fmla="*/ 894608 h 894608"/>
                      <a:gd name="connsiteX21" fmla="*/ 2752558 w 5722070"/>
                      <a:gd name="connsiteY21" fmla="*/ 894608 h 894608"/>
                      <a:gd name="connsiteX22" fmla="*/ 2101694 w 5722070"/>
                      <a:gd name="connsiteY22" fmla="*/ 894608 h 894608"/>
                      <a:gd name="connsiteX23" fmla="*/ 1559308 w 5722070"/>
                      <a:gd name="connsiteY23" fmla="*/ 894608 h 894608"/>
                      <a:gd name="connsiteX24" fmla="*/ 908445 w 5722070"/>
                      <a:gd name="connsiteY24" fmla="*/ 894608 h 894608"/>
                      <a:gd name="connsiteX25" fmla="*/ 149104 w 5722070"/>
                      <a:gd name="connsiteY25" fmla="*/ 894608 h 894608"/>
                      <a:gd name="connsiteX26" fmla="*/ 0 w 5722070"/>
                      <a:gd name="connsiteY26" fmla="*/ 745504 h 894608"/>
                      <a:gd name="connsiteX27" fmla="*/ 0 w 5722070"/>
                      <a:gd name="connsiteY27" fmla="*/ 149104 h 894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722070" h="894608" fill="none" extrusionOk="0">
                        <a:moveTo>
                          <a:pt x="0" y="149104"/>
                        </a:moveTo>
                        <a:cubicBezTo>
                          <a:pt x="-396" y="58546"/>
                          <a:pt x="69961" y="2019"/>
                          <a:pt x="149104" y="0"/>
                        </a:cubicBezTo>
                        <a:cubicBezTo>
                          <a:pt x="317678" y="-50286"/>
                          <a:pt x="515094" y="32797"/>
                          <a:pt x="637252" y="0"/>
                        </a:cubicBezTo>
                        <a:cubicBezTo>
                          <a:pt x="759410" y="-32797"/>
                          <a:pt x="938612" y="400"/>
                          <a:pt x="1016922" y="0"/>
                        </a:cubicBezTo>
                        <a:cubicBezTo>
                          <a:pt x="1095232" y="-400"/>
                          <a:pt x="1477096" y="13939"/>
                          <a:pt x="1613547" y="0"/>
                        </a:cubicBezTo>
                        <a:cubicBezTo>
                          <a:pt x="1749998" y="-13939"/>
                          <a:pt x="1836491" y="5148"/>
                          <a:pt x="2047456" y="0"/>
                        </a:cubicBezTo>
                        <a:cubicBezTo>
                          <a:pt x="2258421" y="-5148"/>
                          <a:pt x="2269750" y="11385"/>
                          <a:pt x="2427126" y="0"/>
                        </a:cubicBezTo>
                        <a:cubicBezTo>
                          <a:pt x="2584502" y="-11385"/>
                          <a:pt x="2655452" y="51788"/>
                          <a:pt x="2861035" y="0"/>
                        </a:cubicBezTo>
                        <a:cubicBezTo>
                          <a:pt x="3066618" y="-51788"/>
                          <a:pt x="3295987" y="8501"/>
                          <a:pt x="3457660" y="0"/>
                        </a:cubicBezTo>
                        <a:cubicBezTo>
                          <a:pt x="3619333" y="-8501"/>
                          <a:pt x="3752582" y="40339"/>
                          <a:pt x="3891569" y="0"/>
                        </a:cubicBezTo>
                        <a:cubicBezTo>
                          <a:pt x="4030556" y="-40339"/>
                          <a:pt x="4104163" y="12444"/>
                          <a:pt x="4271239" y="0"/>
                        </a:cubicBezTo>
                        <a:cubicBezTo>
                          <a:pt x="4438315" y="-12444"/>
                          <a:pt x="4510670" y="15143"/>
                          <a:pt x="4705148" y="0"/>
                        </a:cubicBezTo>
                        <a:cubicBezTo>
                          <a:pt x="4899626" y="-15143"/>
                          <a:pt x="5139902" y="30474"/>
                          <a:pt x="5572966" y="0"/>
                        </a:cubicBezTo>
                        <a:cubicBezTo>
                          <a:pt x="5649702" y="673"/>
                          <a:pt x="5733410" y="78667"/>
                          <a:pt x="5722070" y="149104"/>
                        </a:cubicBezTo>
                        <a:cubicBezTo>
                          <a:pt x="5755473" y="416042"/>
                          <a:pt x="5685439" y="464440"/>
                          <a:pt x="5722070" y="745504"/>
                        </a:cubicBezTo>
                        <a:cubicBezTo>
                          <a:pt x="5715906" y="816842"/>
                          <a:pt x="5647006" y="898469"/>
                          <a:pt x="5572966" y="894608"/>
                        </a:cubicBezTo>
                        <a:cubicBezTo>
                          <a:pt x="5387029" y="908676"/>
                          <a:pt x="5382676" y="875889"/>
                          <a:pt x="5193296" y="894608"/>
                        </a:cubicBezTo>
                        <a:cubicBezTo>
                          <a:pt x="5003916" y="913327"/>
                          <a:pt x="4919559" y="887623"/>
                          <a:pt x="4705148" y="894608"/>
                        </a:cubicBezTo>
                        <a:cubicBezTo>
                          <a:pt x="4490737" y="901593"/>
                          <a:pt x="4348597" y="831813"/>
                          <a:pt x="4108523" y="894608"/>
                        </a:cubicBezTo>
                        <a:cubicBezTo>
                          <a:pt x="3868450" y="957403"/>
                          <a:pt x="3858687" y="886521"/>
                          <a:pt x="3674614" y="894608"/>
                        </a:cubicBezTo>
                        <a:cubicBezTo>
                          <a:pt x="3490541" y="902695"/>
                          <a:pt x="3369062" y="867340"/>
                          <a:pt x="3132228" y="894608"/>
                        </a:cubicBezTo>
                        <a:cubicBezTo>
                          <a:pt x="2895394" y="921876"/>
                          <a:pt x="2833819" y="860203"/>
                          <a:pt x="2752558" y="894608"/>
                        </a:cubicBezTo>
                        <a:cubicBezTo>
                          <a:pt x="2671297" y="929013"/>
                          <a:pt x="2324655" y="846613"/>
                          <a:pt x="2101694" y="894608"/>
                        </a:cubicBezTo>
                        <a:cubicBezTo>
                          <a:pt x="1878733" y="942603"/>
                          <a:pt x="1828627" y="862083"/>
                          <a:pt x="1559308" y="894608"/>
                        </a:cubicBezTo>
                        <a:cubicBezTo>
                          <a:pt x="1289989" y="927133"/>
                          <a:pt x="1189134" y="894011"/>
                          <a:pt x="908445" y="894608"/>
                        </a:cubicBezTo>
                        <a:cubicBezTo>
                          <a:pt x="627756" y="895205"/>
                          <a:pt x="399220" y="818767"/>
                          <a:pt x="149104" y="894608"/>
                        </a:cubicBezTo>
                        <a:cubicBezTo>
                          <a:pt x="53265" y="880152"/>
                          <a:pt x="9672" y="835640"/>
                          <a:pt x="0" y="745504"/>
                        </a:cubicBezTo>
                        <a:cubicBezTo>
                          <a:pt x="-13454" y="569121"/>
                          <a:pt x="30681" y="307177"/>
                          <a:pt x="0" y="149104"/>
                        </a:cubicBezTo>
                        <a:close/>
                      </a:path>
                      <a:path w="5722070" h="894608" stroke="0" extrusionOk="0">
                        <a:moveTo>
                          <a:pt x="0" y="149104"/>
                        </a:moveTo>
                        <a:cubicBezTo>
                          <a:pt x="-3855" y="64378"/>
                          <a:pt x="48724" y="6768"/>
                          <a:pt x="149104" y="0"/>
                        </a:cubicBezTo>
                        <a:cubicBezTo>
                          <a:pt x="425241" y="-54656"/>
                          <a:pt x="486493" y="26273"/>
                          <a:pt x="799967" y="0"/>
                        </a:cubicBezTo>
                        <a:cubicBezTo>
                          <a:pt x="1113441" y="-26273"/>
                          <a:pt x="1107199" y="10075"/>
                          <a:pt x="1288115" y="0"/>
                        </a:cubicBezTo>
                        <a:cubicBezTo>
                          <a:pt x="1469031" y="-10075"/>
                          <a:pt x="1520639" y="15348"/>
                          <a:pt x="1722024" y="0"/>
                        </a:cubicBezTo>
                        <a:cubicBezTo>
                          <a:pt x="1923409" y="-15348"/>
                          <a:pt x="2133599" y="71447"/>
                          <a:pt x="2318649" y="0"/>
                        </a:cubicBezTo>
                        <a:cubicBezTo>
                          <a:pt x="2503700" y="-71447"/>
                          <a:pt x="2680365" y="46916"/>
                          <a:pt x="2806796" y="0"/>
                        </a:cubicBezTo>
                        <a:cubicBezTo>
                          <a:pt x="2933227" y="-46916"/>
                          <a:pt x="3325177" y="19605"/>
                          <a:pt x="3457660" y="0"/>
                        </a:cubicBezTo>
                        <a:cubicBezTo>
                          <a:pt x="3590143" y="-19605"/>
                          <a:pt x="3723167" y="41685"/>
                          <a:pt x="3891569" y="0"/>
                        </a:cubicBezTo>
                        <a:cubicBezTo>
                          <a:pt x="4059971" y="-41685"/>
                          <a:pt x="4319475" y="59793"/>
                          <a:pt x="4542432" y="0"/>
                        </a:cubicBezTo>
                        <a:cubicBezTo>
                          <a:pt x="4765389" y="-59793"/>
                          <a:pt x="4776339" y="27622"/>
                          <a:pt x="4922103" y="0"/>
                        </a:cubicBezTo>
                        <a:cubicBezTo>
                          <a:pt x="5067867" y="-27622"/>
                          <a:pt x="5275473" y="8260"/>
                          <a:pt x="5572966" y="0"/>
                        </a:cubicBezTo>
                        <a:cubicBezTo>
                          <a:pt x="5664565" y="13771"/>
                          <a:pt x="5723261" y="79089"/>
                          <a:pt x="5722070" y="149104"/>
                        </a:cubicBezTo>
                        <a:cubicBezTo>
                          <a:pt x="5773725" y="383520"/>
                          <a:pt x="5719506" y="616434"/>
                          <a:pt x="5722070" y="745504"/>
                        </a:cubicBezTo>
                        <a:cubicBezTo>
                          <a:pt x="5729025" y="819218"/>
                          <a:pt x="5647002" y="891395"/>
                          <a:pt x="5572966" y="894608"/>
                        </a:cubicBezTo>
                        <a:cubicBezTo>
                          <a:pt x="5436095" y="913634"/>
                          <a:pt x="5200432" y="865539"/>
                          <a:pt x="5030580" y="894608"/>
                        </a:cubicBezTo>
                        <a:cubicBezTo>
                          <a:pt x="4860728" y="923677"/>
                          <a:pt x="4552434" y="853148"/>
                          <a:pt x="4379716" y="894608"/>
                        </a:cubicBezTo>
                        <a:cubicBezTo>
                          <a:pt x="4206998" y="936068"/>
                          <a:pt x="3962681" y="871883"/>
                          <a:pt x="3837330" y="894608"/>
                        </a:cubicBezTo>
                        <a:cubicBezTo>
                          <a:pt x="3711979" y="917333"/>
                          <a:pt x="3565507" y="854177"/>
                          <a:pt x="3457660" y="894608"/>
                        </a:cubicBezTo>
                        <a:cubicBezTo>
                          <a:pt x="3349813" y="935039"/>
                          <a:pt x="3153925" y="863678"/>
                          <a:pt x="3023751" y="894608"/>
                        </a:cubicBezTo>
                        <a:cubicBezTo>
                          <a:pt x="2893577" y="925538"/>
                          <a:pt x="2694442" y="832454"/>
                          <a:pt x="2372887" y="894608"/>
                        </a:cubicBezTo>
                        <a:cubicBezTo>
                          <a:pt x="2051332" y="956762"/>
                          <a:pt x="1974032" y="851113"/>
                          <a:pt x="1830501" y="894608"/>
                        </a:cubicBezTo>
                        <a:cubicBezTo>
                          <a:pt x="1686970" y="938103"/>
                          <a:pt x="1509556" y="858115"/>
                          <a:pt x="1396592" y="894608"/>
                        </a:cubicBezTo>
                        <a:cubicBezTo>
                          <a:pt x="1283628" y="931101"/>
                          <a:pt x="1010173" y="849016"/>
                          <a:pt x="854206" y="894608"/>
                        </a:cubicBezTo>
                        <a:cubicBezTo>
                          <a:pt x="698239" y="940200"/>
                          <a:pt x="309864" y="843560"/>
                          <a:pt x="149104" y="894608"/>
                        </a:cubicBezTo>
                        <a:cubicBezTo>
                          <a:pt x="68058" y="890602"/>
                          <a:pt x="4176" y="832367"/>
                          <a:pt x="0" y="745504"/>
                        </a:cubicBezTo>
                        <a:cubicBezTo>
                          <a:pt x="-43439" y="572414"/>
                          <a:pt x="44173" y="291614"/>
                          <a:pt x="0" y="1491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External Memory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A04387-57EF-4E17-BAC3-4DFCAE3B69AA}"/>
              </a:ext>
            </a:extLst>
          </p:cNvPr>
          <p:cNvSpPr/>
          <p:nvPr/>
        </p:nvSpPr>
        <p:spPr>
          <a:xfrm>
            <a:off x="931135" y="2901231"/>
            <a:ext cx="3987538" cy="35814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7A1069-AD15-4CA9-BEA5-F8A059435AEE}"/>
              </a:ext>
            </a:extLst>
          </p:cNvPr>
          <p:cNvSpPr/>
          <p:nvPr/>
        </p:nvSpPr>
        <p:spPr>
          <a:xfrm>
            <a:off x="2891909" y="3848317"/>
            <a:ext cx="1875935" cy="1717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Processing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Engine (PE)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0CB875-F2A3-440E-AA8D-172ADC1998B6}"/>
              </a:ext>
            </a:extLst>
          </p:cNvPr>
          <p:cNvSpPr/>
          <p:nvPr/>
        </p:nvSpPr>
        <p:spPr>
          <a:xfrm>
            <a:off x="2891910" y="3061071"/>
            <a:ext cx="1875934" cy="456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Weight Buffer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06EF8D-B8F0-4ED3-B6FA-61E4BB3161E8}"/>
              </a:ext>
            </a:extLst>
          </p:cNvPr>
          <p:cNvSpPr/>
          <p:nvPr/>
        </p:nvSpPr>
        <p:spPr>
          <a:xfrm>
            <a:off x="2891909" y="5897233"/>
            <a:ext cx="1875934" cy="431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Acc. Buffer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3675D1-818F-4B9D-99A0-9D88CB295B9B}"/>
              </a:ext>
            </a:extLst>
          </p:cNvPr>
          <p:cNvSpPr/>
          <p:nvPr/>
        </p:nvSpPr>
        <p:spPr>
          <a:xfrm>
            <a:off x="1094239" y="3848317"/>
            <a:ext cx="1432875" cy="1717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I/O Buffer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0685EFC-29F2-45A2-9E32-26C64E1B329C}"/>
              </a:ext>
            </a:extLst>
          </p:cNvPr>
          <p:cNvSpPr/>
          <p:nvPr/>
        </p:nvSpPr>
        <p:spPr>
          <a:xfrm>
            <a:off x="3679047" y="3456315"/>
            <a:ext cx="301658" cy="45608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57FFD64B-670E-494C-BF9F-3B42BB513B22}"/>
              </a:ext>
            </a:extLst>
          </p:cNvPr>
          <p:cNvSpPr/>
          <p:nvPr/>
        </p:nvSpPr>
        <p:spPr>
          <a:xfrm>
            <a:off x="3655479" y="5503611"/>
            <a:ext cx="301658" cy="45608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26E5395B-0865-48D8-8067-0303BE64CFC9}"/>
              </a:ext>
            </a:extLst>
          </p:cNvPr>
          <p:cNvSpPr/>
          <p:nvPr/>
        </p:nvSpPr>
        <p:spPr>
          <a:xfrm rot="16200000">
            <a:off x="2558683" y="4479152"/>
            <a:ext cx="301658" cy="45608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Arrow: Bent 23">
            <a:extLst>
              <a:ext uri="{FF2B5EF4-FFF2-40B4-BE49-F238E27FC236}">
                <a16:creationId xmlns:a16="http://schemas.microsoft.com/office/drawing/2014/main" id="{EC6139EC-240A-4D1D-8B2C-4F0E59DDCCF9}"/>
              </a:ext>
            </a:extLst>
          </p:cNvPr>
          <p:cNvSpPr/>
          <p:nvPr/>
        </p:nvSpPr>
        <p:spPr>
          <a:xfrm rot="16200000">
            <a:off x="2020602" y="5273537"/>
            <a:ext cx="686880" cy="1147025"/>
          </a:xfrm>
          <a:prstGeom prst="bentArrow">
            <a:avLst>
              <a:gd name="adj1" fmla="val 22608"/>
              <a:gd name="adj2" fmla="val 25000"/>
              <a:gd name="adj3" fmla="val 25000"/>
              <a:gd name="adj4" fmla="val 4100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3E304507-E220-475E-B094-ECE3BFE4E0CE}"/>
              </a:ext>
            </a:extLst>
          </p:cNvPr>
          <p:cNvSpPr/>
          <p:nvPr/>
        </p:nvSpPr>
        <p:spPr>
          <a:xfrm>
            <a:off x="3680618" y="2640564"/>
            <a:ext cx="301658" cy="45608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E22706-C04B-454C-9BDE-0B8DB0E1AF16}"/>
              </a:ext>
            </a:extLst>
          </p:cNvPr>
          <p:cNvSpPr txBox="1"/>
          <p:nvPr/>
        </p:nvSpPr>
        <p:spPr>
          <a:xfrm>
            <a:off x="1043207" y="592886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FPGA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F6F4692E-21F0-4692-A3AC-BAC02C56EF6F}"/>
              </a:ext>
            </a:extLst>
          </p:cNvPr>
          <p:cNvSpPr/>
          <p:nvPr/>
        </p:nvSpPr>
        <p:spPr>
          <a:xfrm>
            <a:off x="1543686" y="2640562"/>
            <a:ext cx="301658" cy="127183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02D74775-8D87-4F95-BD59-42995DA76A76}"/>
              </a:ext>
            </a:extLst>
          </p:cNvPr>
          <p:cNvSpPr/>
          <p:nvPr/>
        </p:nvSpPr>
        <p:spPr>
          <a:xfrm>
            <a:off x="1818237" y="2640563"/>
            <a:ext cx="301658" cy="1271833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4764C11-B18E-4928-9AF1-76289F0BD2F5}"/>
              </a:ext>
            </a:extLst>
          </p:cNvPr>
          <p:cNvCxnSpPr>
            <a:cxnSpLocks/>
          </p:cNvCxnSpPr>
          <p:nvPr/>
        </p:nvCxnSpPr>
        <p:spPr>
          <a:xfrm>
            <a:off x="6174554" y="4793381"/>
            <a:ext cx="6334812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713FA9-6D5E-4C10-9AF7-799DC8439517}"/>
              </a:ext>
            </a:extLst>
          </p:cNvPr>
          <p:cNvCxnSpPr>
            <a:cxnSpLocks/>
          </p:cNvCxnSpPr>
          <p:nvPr/>
        </p:nvCxnSpPr>
        <p:spPr>
          <a:xfrm flipH="1">
            <a:off x="6169118" y="4793381"/>
            <a:ext cx="5436" cy="190935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A0C9170-364E-4589-B37D-8EAA5D955B3E}"/>
              </a:ext>
            </a:extLst>
          </p:cNvPr>
          <p:cNvSpPr/>
          <p:nvPr/>
        </p:nvSpPr>
        <p:spPr>
          <a:xfrm>
            <a:off x="6263107" y="4882672"/>
            <a:ext cx="1152445" cy="371266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22070"/>
                      <a:gd name="connsiteY0" fmla="*/ 149104 h 894608"/>
                      <a:gd name="connsiteX1" fmla="*/ 149104 w 5722070"/>
                      <a:gd name="connsiteY1" fmla="*/ 0 h 894608"/>
                      <a:gd name="connsiteX2" fmla="*/ 637252 w 5722070"/>
                      <a:gd name="connsiteY2" fmla="*/ 0 h 894608"/>
                      <a:gd name="connsiteX3" fmla="*/ 1016922 w 5722070"/>
                      <a:gd name="connsiteY3" fmla="*/ 0 h 894608"/>
                      <a:gd name="connsiteX4" fmla="*/ 1613547 w 5722070"/>
                      <a:gd name="connsiteY4" fmla="*/ 0 h 894608"/>
                      <a:gd name="connsiteX5" fmla="*/ 2047456 w 5722070"/>
                      <a:gd name="connsiteY5" fmla="*/ 0 h 894608"/>
                      <a:gd name="connsiteX6" fmla="*/ 2427126 w 5722070"/>
                      <a:gd name="connsiteY6" fmla="*/ 0 h 894608"/>
                      <a:gd name="connsiteX7" fmla="*/ 2861035 w 5722070"/>
                      <a:gd name="connsiteY7" fmla="*/ 0 h 894608"/>
                      <a:gd name="connsiteX8" fmla="*/ 3457660 w 5722070"/>
                      <a:gd name="connsiteY8" fmla="*/ 0 h 894608"/>
                      <a:gd name="connsiteX9" fmla="*/ 3891569 w 5722070"/>
                      <a:gd name="connsiteY9" fmla="*/ 0 h 894608"/>
                      <a:gd name="connsiteX10" fmla="*/ 4271239 w 5722070"/>
                      <a:gd name="connsiteY10" fmla="*/ 0 h 894608"/>
                      <a:gd name="connsiteX11" fmla="*/ 4705148 w 5722070"/>
                      <a:gd name="connsiteY11" fmla="*/ 0 h 894608"/>
                      <a:gd name="connsiteX12" fmla="*/ 5572966 w 5722070"/>
                      <a:gd name="connsiteY12" fmla="*/ 0 h 894608"/>
                      <a:gd name="connsiteX13" fmla="*/ 5722070 w 5722070"/>
                      <a:gd name="connsiteY13" fmla="*/ 149104 h 894608"/>
                      <a:gd name="connsiteX14" fmla="*/ 5722070 w 5722070"/>
                      <a:gd name="connsiteY14" fmla="*/ 745504 h 894608"/>
                      <a:gd name="connsiteX15" fmla="*/ 5572966 w 5722070"/>
                      <a:gd name="connsiteY15" fmla="*/ 894608 h 894608"/>
                      <a:gd name="connsiteX16" fmla="*/ 5193296 w 5722070"/>
                      <a:gd name="connsiteY16" fmla="*/ 894608 h 894608"/>
                      <a:gd name="connsiteX17" fmla="*/ 4705148 w 5722070"/>
                      <a:gd name="connsiteY17" fmla="*/ 894608 h 894608"/>
                      <a:gd name="connsiteX18" fmla="*/ 4108523 w 5722070"/>
                      <a:gd name="connsiteY18" fmla="*/ 894608 h 894608"/>
                      <a:gd name="connsiteX19" fmla="*/ 3674614 w 5722070"/>
                      <a:gd name="connsiteY19" fmla="*/ 894608 h 894608"/>
                      <a:gd name="connsiteX20" fmla="*/ 3132228 w 5722070"/>
                      <a:gd name="connsiteY20" fmla="*/ 894608 h 894608"/>
                      <a:gd name="connsiteX21" fmla="*/ 2752558 w 5722070"/>
                      <a:gd name="connsiteY21" fmla="*/ 894608 h 894608"/>
                      <a:gd name="connsiteX22" fmla="*/ 2101694 w 5722070"/>
                      <a:gd name="connsiteY22" fmla="*/ 894608 h 894608"/>
                      <a:gd name="connsiteX23" fmla="*/ 1559308 w 5722070"/>
                      <a:gd name="connsiteY23" fmla="*/ 894608 h 894608"/>
                      <a:gd name="connsiteX24" fmla="*/ 908445 w 5722070"/>
                      <a:gd name="connsiteY24" fmla="*/ 894608 h 894608"/>
                      <a:gd name="connsiteX25" fmla="*/ 149104 w 5722070"/>
                      <a:gd name="connsiteY25" fmla="*/ 894608 h 894608"/>
                      <a:gd name="connsiteX26" fmla="*/ 0 w 5722070"/>
                      <a:gd name="connsiteY26" fmla="*/ 745504 h 894608"/>
                      <a:gd name="connsiteX27" fmla="*/ 0 w 5722070"/>
                      <a:gd name="connsiteY27" fmla="*/ 149104 h 894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722070" h="894608" fill="none" extrusionOk="0">
                        <a:moveTo>
                          <a:pt x="0" y="149104"/>
                        </a:moveTo>
                        <a:cubicBezTo>
                          <a:pt x="-396" y="58546"/>
                          <a:pt x="69961" y="2019"/>
                          <a:pt x="149104" y="0"/>
                        </a:cubicBezTo>
                        <a:cubicBezTo>
                          <a:pt x="317678" y="-50286"/>
                          <a:pt x="515094" y="32797"/>
                          <a:pt x="637252" y="0"/>
                        </a:cubicBezTo>
                        <a:cubicBezTo>
                          <a:pt x="759410" y="-32797"/>
                          <a:pt x="938612" y="400"/>
                          <a:pt x="1016922" y="0"/>
                        </a:cubicBezTo>
                        <a:cubicBezTo>
                          <a:pt x="1095232" y="-400"/>
                          <a:pt x="1477096" y="13939"/>
                          <a:pt x="1613547" y="0"/>
                        </a:cubicBezTo>
                        <a:cubicBezTo>
                          <a:pt x="1749998" y="-13939"/>
                          <a:pt x="1836491" y="5148"/>
                          <a:pt x="2047456" y="0"/>
                        </a:cubicBezTo>
                        <a:cubicBezTo>
                          <a:pt x="2258421" y="-5148"/>
                          <a:pt x="2269750" y="11385"/>
                          <a:pt x="2427126" y="0"/>
                        </a:cubicBezTo>
                        <a:cubicBezTo>
                          <a:pt x="2584502" y="-11385"/>
                          <a:pt x="2655452" y="51788"/>
                          <a:pt x="2861035" y="0"/>
                        </a:cubicBezTo>
                        <a:cubicBezTo>
                          <a:pt x="3066618" y="-51788"/>
                          <a:pt x="3295987" y="8501"/>
                          <a:pt x="3457660" y="0"/>
                        </a:cubicBezTo>
                        <a:cubicBezTo>
                          <a:pt x="3619333" y="-8501"/>
                          <a:pt x="3752582" y="40339"/>
                          <a:pt x="3891569" y="0"/>
                        </a:cubicBezTo>
                        <a:cubicBezTo>
                          <a:pt x="4030556" y="-40339"/>
                          <a:pt x="4104163" y="12444"/>
                          <a:pt x="4271239" y="0"/>
                        </a:cubicBezTo>
                        <a:cubicBezTo>
                          <a:pt x="4438315" y="-12444"/>
                          <a:pt x="4510670" y="15143"/>
                          <a:pt x="4705148" y="0"/>
                        </a:cubicBezTo>
                        <a:cubicBezTo>
                          <a:pt x="4899626" y="-15143"/>
                          <a:pt x="5139902" y="30474"/>
                          <a:pt x="5572966" y="0"/>
                        </a:cubicBezTo>
                        <a:cubicBezTo>
                          <a:pt x="5649702" y="673"/>
                          <a:pt x="5733410" y="78667"/>
                          <a:pt x="5722070" y="149104"/>
                        </a:cubicBezTo>
                        <a:cubicBezTo>
                          <a:pt x="5755473" y="416042"/>
                          <a:pt x="5685439" y="464440"/>
                          <a:pt x="5722070" y="745504"/>
                        </a:cubicBezTo>
                        <a:cubicBezTo>
                          <a:pt x="5715906" y="816842"/>
                          <a:pt x="5647006" y="898469"/>
                          <a:pt x="5572966" y="894608"/>
                        </a:cubicBezTo>
                        <a:cubicBezTo>
                          <a:pt x="5387029" y="908676"/>
                          <a:pt x="5382676" y="875889"/>
                          <a:pt x="5193296" y="894608"/>
                        </a:cubicBezTo>
                        <a:cubicBezTo>
                          <a:pt x="5003916" y="913327"/>
                          <a:pt x="4919559" y="887623"/>
                          <a:pt x="4705148" y="894608"/>
                        </a:cubicBezTo>
                        <a:cubicBezTo>
                          <a:pt x="4490737" y="901593"/>
                          <a:pt x="4348597" y="831813"/>
                          <a:pt x="4108523" y="894608"/>
                        </a:cubicBezTo>
                        <a:cubicBezTo>
                          <a:pt x="3868450" y="957403"/>
                          <a:pt x="3858687" y="886521"/>
                          <a:pt x="3674614" y="894608"/>
                        </a:cubicBezTo>
                        <a:cubicBezTo>
                          <a:pt x="3490541" y="902695"/>
                          <a:pt x="3369062" y="867340"/>
                          <a:pt x="3132228" y="894608"/>
                        </a:cubicBezTo>
                        <a:cubicBezTo>
                          <a:pt x="2895394" y="921876"/>
                          <a:pt x="2833819" y="860203"/>
                          <a:pt x="2752558" y="894608"/>
                        </a:cubicBezTo>
                        <a:cubicBezTo>
                          <a:pt x="2671297" y="929013"/>
                          <a:pt x="2324655" y="846613"/>
                          <a:pt x="2101694" y="894608"/>
                        </a:cubicBezTo>
                        <a:cubicBezTo>
                          <a:pt x="1878733" y="942603"/>
                          <a:pt x="1828627" y="862083"/>
                          <a:pt x="1559308" y="894608"/>
                        </a:cubicBezTo>
                        <a:cubicBezTo>
                          <a:pt x="1289989" y="927133"/>
                          <a:pt x="1189134" y="894011"/>
                          <a:pt x="908445" y="894608"/>
                        </a:cubicBezTo>
                        <a:cubicBezTo>
                          <a:pt x="627756" y="895205"/>
                          <a:pt x="399220" y="818767"/>
                          <a:pt x="149104" y="894608"/>
                        </a:cubicBezTo>
                        <a:cubicBezTo>
                          <a:pt x="53265" y="880152"/>
                          <a:pt x="9672" y="835640"/>
                          <a:pt x="0" y="745504"/>
                        </a:cubicBezTo>
                        <a:cubicBezTo>
                          <a:pt x="-13454" y="569121"/>
                          <a:pt x="30681" y="307177"/>
                          <a:pt x="0" y="149104"/>
                        </a:cubicBezTo>
                        <a:close/>
                      </a:path>
                      <a:path w="5722070" h="894608" stroke="0" extrusionOk="0">
                        <a:moveTo>
                          <a:pt x="0" y="149104"/>
                        </a:moveTo>
                        <a:cubicBezTo>
                          <a:pt x="-3855" y="64378"/>
                          <a:pt x="48724" y="6768"/>
                          <a:pt x="149104" y="0"/>
                        </a:cubicBezTo>
                        <a:cubicBezTo>
                          <a:pt x="425241" y="-54656"/>
                          <a:pt x="486493" y="26273"/>
                          <a:pt x="799967" y="0"/>
                        </a:cubicBezTo>
                        <a:cubicBezTo>
                          <a:pt x="1113441" y="-26273"/>
                          <a:pt x="1107199" y="10075"/>
                          <a:pt x="1288115" y="0"/>
                        </a:cubicBezTo>
                        <a:cubicBezTo>
                          <a:pt x="1469031" y="-10075"/>
                          <a:pt x="1520639" y="15348"/>
                          <a:pt x="1722024" y="0"/>
                        </a:cubicBezTo>
                        <a:cubicBezTo>
                          <a:pt x="1923409" y="-15348"/>
                          <a:pt x="2133599" y="71447"/>
                          <a:pt x="2318649" y="0"/>
                        </a:cubicBezTo>
                        <a:cubicBezTo>
                          <a:pt x="2503700" y="-71447"/>
                          <a:pt x="2680365" y="46916"/>
                          <a:pt x="2806796" y="0"/>
                        </a:cubicBezTo>
                        <a:cubicBezTo>
                          <a:pt x="2933227" y="-46916"/>
                          <a:pt x="3325177" y="19605"/>
                          <a:pt x="3457660" y="0"/>
                        </a:cubicBezTo>
                        <a:cubicBezTo>
                          <a:pt x="3590143" y="-19605"/>
                          <a:pt x="3723167" y="41685"/>
                          <a:pt x="3891569" y="0"/>
                        </a:cubicBezTo>
                        <a:cubicBezTo>
                          <a:pt x="4059971" y="-41685"/>
                          <a:pt x="4319475" y="59793"/>
                          <a:pt x="4542432" y="0"/>
                        </a:cubicBezTo>
                        <a:cubicBezTo>
                          <a:pt x="4765389" y="-59793"/>
                          <a:pt x="4776339" y="27622"/>
                          <a:pt x="4922103" y="0"/>
                        </a:cubicBezTo>
                        <a:cubicBezTo>
                          <a:pt x="5067867" y="-27622"/>
                          <a:pt x="5275473" y="8260"/>
                          <a:pt x="5572966" y="0"/>
                        </a:cubicBezTo>
                        <a:cubicBezTo>
                          <a:pt x="5664565" y="13771"/>
                          <a:pt x="5723261" y="79089"/>
                          <a:pt x="5722070" y="149104"/>
                        </a:cubicBezTo>
                        <a:cubicBezTo>
                          <a:pt x="5773725" y="383520"/>
                          <a:pt x="5719506" y="616434"/>
                          <a:pt x="5722070" y="745504"/>
                        </a:cubicBezTo>
                        <a:cubicBezTo>
                          <a:pt x="5729025" y="819218"/>
                          <a:pt x="5647002" y="891395"/>
                          <a:pt x="5572966" y="894608"/>
                        </a:cubicBezTo>
                        <a:cubicBezTo>
                          <a:pt x="5436095" y="913634"/>
                          <a:pt x="5200432" y="865539"/>
                          <a:pt x="5030580" y="894608"/>
                        </a:cubicBezTo>
                        <a:cubicBezTo>
                          <a:pt x="4860728" y="923677"/>
                          <a:pt x="4552434" y="853148"/>
                          <a:pt x="4379716" y="894608"/>
                        </a:cubicBezTo>
                        <a:cubicBezTo>
                          <a:pt x="4206998" y="936068"/>
                          <a:pt x="3962681" y="871883"/>
                          <a:pt x="3837330" y="894608"/>
                        </a:cubicBezTo>
                        <a:cubicBezTo>
                          <a:pt x="3711979" y="917333"/>
                          <a:pt x="3565507" y="854177"/>
                          <a:pt x="3457660" y="894608"/>
                        </a:cubicBezTo>
                        <a:cubicBezTo>
                          <a:pt x="3349813" y="935039"/>
                          <a:pt x="3153925" y="863678"/>
                          <a:pt x="3023751" y="894608"/>
                        </a:cubicBezTo>
                        <a:cubicBezTo>
                          <a:pt x="2893577" y="925538"/>
                          <a:pt x="2694442" y="832454"/>
                          <a:pt x="2372887" y="894608"/>
                        </a:cubicBezTo>
                        <a:cubicBezTo>
                          <a:pt x="2051332" y="956762"/>
                          <a:pt x="1974032" y="851113"/>
                          <a:pt x="1830501" y="894608"/>
                        </a:cubicBezTo>
                        <a:cubicBezTo>
                          <a:pt x="1686970" y="938103"/>
                          <a:pt x="1509556" y="858115"/>
                          <a:pt x="1396592" y="894608"/>
                        </a:cubicBezTo>
                        <a:cubicBezTo>
                          <a:pt x="1283628" y="931101"/>
                          <a:pt x="1010173" y="849016"/>
                          <a:pt x="854206" y="894608"/>
                        </a:cubicBezTo>
                        <a:cubicBezTo>
                          <a:pt x="698239" y="940200"/>
                          <a:pt x="309864" y="843560"/>
                          <a:pt x="149104" y="894608"/>
                        </a:cubicBezTo>
                        <a:cubicBezTo>
                          <a:pt x="68058" y="890602"/>
                          <a:pt x="4176" y="832367"/>
                          <a:pt x="0" y="745504"/>
                        </a:cubicBezTo>
                        <a:cubicBezTo>
                          <a:pt x="-43439" y="572414"/>
                          <a:pt x="44173" y="291614"/>
                          <a:pt x="0" y="1491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Load Data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C74FA94-57D9-4F20-B744-D61219CA334A}"/>
              </a:ext>
            </a:extLst>
          </p:cNvPr>
          <p:cNvSpPr/>
          <p:nvPr/>
        </p:nvSpPr>
        <p:spPr>
          <a:xfrm>
            <a:off x="7480834" y="4882672"/>
            <a:ext cx="1380359" cy="371266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22070"/>
                      <a:gd name="connsiteY0" fmla="*/ 149104 h 894608"/>
                      <a:gd name="connsiteX1" fmla="*/ 149104 w 5722070"/>
                      <a:gd name="connsiteY1" fmla="*/ 0 h 894608"/>
                      <a:gd name="connsiteX2" fmla="*/ 637252 w 5722070"/>
                      <a:gd name="connsiteY2" fmla="*/ 0 h 894608"/>
                      <a:gd name="connsiteX3" fmla="*/ 1016922 w 5722070"/>
                      <a:gd name="connsiteY3" fmla="*/ 0 h 894608"/>
                      <a:gd name="connsiteX4" fmla="*/ 1613547 w 5722070"/>
                      <a:gd name="connsiteY4" fmla="*/ 0 h 894608"/>
                      <a:gd name="connsiteX5" fmla="*/ 2047456 w 5722070"/>
                      <a:gd name="connsiteY5" fmla="*/ 0 h 894608"/>
                      <a:gd name="connsiteX6" fmla="*/ 2427126 w 5722070"/>
                      <a:gd name="connsiteY6" fmla="*/ 0 h 894608"/>
                      <a:gd name="connsiteX7" fmla="*/ 2861035 w 5722070"/>
                      <a:gd name="connsiteY7" fmla="*/ 0 h 894608"/>
                      <a:gd name="connsiteX8" fmla="*/ 3457660 w 5722070"/>
                      <a:gd name="connsiteY8" fmla="*/ 0 h 894608"/>
                      <a:gd name="connsiteX9" fmla="*/ 3891569 w 5722070"/>
                      <a:gd name="connsiteY9" fmla="*/ 0 h 894608"/>
                      <a:gd name="connsiteX10" fmla="*/ 4271239 w 5722070"/>
                      <a:gd name="connsiteY10" fmla="*/ 0 h 894608"/>
                      <a:gd name="connsiteX11" fmla="*/ 4705148 w 5722070"/>
                      <a:gd name="connsiteY11" fmla="*/ 0 h 894608"/>
                      <a:gd name="connsiteX12" fmla="*/ 5572966 w 5722070"/>
                      <a:gd name="connsiteY12" fmla="*/ 0 h 894608"/>
                      <a:gd name="connsiteX13" fmla="*/ 5722070 w 5722070"/>
                      <a:gd name="connsiteY13" fmla="*/ 149104 h 894608"/>
                      <a:gd name="connsiteX14" fmla="*/ 5722070 w 5722070"/>
                      <a:gd name="connsiteY14" fmla="*/ 745504 h 894608"/>
                      <a:gd name="connsiteX15" fmla="*/ 5572966 w 5722070"/>
                      <a:gd name="connsiteY15" fmla="*/ 894608 h 894608"/>
                      <a:gd name="connsiteX16" fmla="*/ 5193296 w 5722070"/>
                      <a:gd name="connsiteY16" fmla="*/ 894608 h 894608"/>
                      <a:gd name="connsiteX17" fmla="*/ 4705148 w 5722070"/>
                      <a:gd name="connsiteY17" fmla="*/ 894608 h 894608"/>
                      <a:gd name="connsiteX18" fmla="*/ 4108523 w 5722070"/>
                      <a:gd name="connsiteY18" fmla="*/ 894608 h 894608"/>
                      <a:gd name="connsiteX19" fmla="*/ 3674614 w 5722070"/>
                      <a:gd name="connsiteY19" fmla="*/ 894608 h 894608"/>
                      <a:gd name="connsiteX20" fmla="*/ 3132228 w 5722070"/>
                      <a:gd name="connsiteY20" fmla="*/ 894608 h 894608"/>
                      <a:gd name="connsiteX21" fmla="*/ 2752558 w 5722070"/>
                      <a:gd name="connsiteY21" fmla="*/ 894608 h 894608"/>
                      <a:gd name="connsiteX22" fmla="*/ 2101694 w 5722070"/>
                      <a:gd name="connsiteY22" fmla="*/ 894608 h 894608"/>
                      <a:gd name="connsiteX23" fmla="*/ 1559308 w 5722070"/>
                      <a:gd name="connsiteY23" fmla="*/ 894608 h 894608"/>
                      <a:gd name="connsiteX24" fmla="*/ 908445 w 5722070"/>
                      <a:gd name="connsiteY24" fmla="*/ 894608 h 894608"/>
                      <a:gd name="connsiteX25" fmla="*/ 149104 w 5722070"/>
                      <a:gd name="connsiteY25" fmla="*/ 894608 h 894608"/>
                      <a:gd name="connsiteX26" fmla="*/ 0 w 5722070"/>
                      <a:gd name="connsiteY26" fmla="*/ 745504 h 894608"/>
                      <a:gd name="connsiteX27" fmla="*/ 0 w 5722070"/>
                      <a:gd name="connsiteY27" fmla="*/ 149104 h 894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722070" h="894608" fill="none" extrusionOk="0">
                        <a:moveTo>
                          <a:pt x="0" y="149104"/>
                        </a:moveTo>
                        <a:cubicBezTo>
                          <a:pt x="-396" y="58546"/>
                          <a:pt x="69961" y="2019"/>
                          <a:pt x="149104" y="0"/>
                        </a:cubicBezTo>
                        <a:cubicBezTo>
                          <a:pt x="317678" y="-50286"/>
                          <a:pt x="515094" y="32797"/>
                          <a:pt x="637252" y="0"/>
                        </a:cubicBezTo>
                        <a:cubicBezTo>
                          <a:pt x="759410" y="-32797"/>
                          <a:pt x="938612" y="400"/>
                          <a:pt x="1016922" y="0"/>
                        </a:cubicBezTo>
                        <a:cubicBezTo>
                          <a:pt x="1095232" y="-400"/>
                          <a:pt x="1477096" y="13939"/>
                          <a:pt x="1613547" y="0"/>
                        </a:cubicBezTo>
                        <a:cubicBezTo>
                          <a:pt x="1749998" y="-13939"/>
                          <a:pt x="1836491" y="5148"/>
                          <a:pt x="2047456" y="0"/>
                        </a:cubicBezTo>
                        <a:cubicBezTo>
                          <a:pt x="2258421" y="-5148"/>
                          <a:pt x="2269750" y="11385"/>
                          <a:pt x="2427126" y="0"/>
                        </a:cubicBezTo>
                        <a:cubicBezTo>
                          <a:pt x="2584502" y="-11385"/>
                          <a:pt x="2655452" y="51788"/>
                          <a:pt x="2861035" y="0"/>
                        </a:cubicBezTo>
                        <a:cubicBezTo>
                          <a:pt x="3066618" y="-51788"/>
                          <a:pt x="3295987" y="8501"/>
                          <a:pt x="3457660" y="0"/>
                        </a:cubicBezTo>
                        <a:cubicBezTo>
                          <a:pt x="3619333" y="-8501"/>
                          <a:pt x="3752582" y="40339"/>
                          <a:pt x="3891569" y="0"/>
                        </a:cubicBezTo>
                        <a:cubicBezTo>
                          <a:pt x="4030556" y="-40339"/>
                          <a:pt x="4104163" y="12444"/>
                          <a:pt x="4271239" y="0"/>
                        </a:cubicBezTo>
                        <a:cubicBezTo>
                          <a:pt x="4438315" y="-12444"/>
                          <a:pt x="4510670" y="15143"/>
                          <a:pt x="4705148" y="0"/>
                        </a:cubicBezTo>
                        <a:cubicBezTo>
                          <a:pt x="4899626" y="-15143"/>
                          <a:pt x="5139902" y="30474"/>
                          <a:pt x="5572966" y="0"/>
                        </a:cubicBezTo>
                        <a:cubicBezTo>
                          <a:pt x="5649702" y="673"/>
                          <a:pt x="5733410" y="78667"/>
                          <a:pt x="5722070" y="149104"/>
                        </a:cubicBezTo>
                        <a:cubicBezTo>
                          <a:pt x="5755473" y="416042"/>
                          <a:pt x="5685439" y="464440"/>
                          <a:pt x="5722070" y="745504"/>
                        </a:cubicBezTo>
                        <a:cubicBezTo>
                          <a:pt x="5715906" y="816842"/>
                          <a:pt x="5647006" y="898469"/>
                          <a:pt x="5572966" y="894608"/>
                        </a:cubicBezTo>
                        <a:cubicBezTo>
                          <a:pt x="5387029" y="908676"/>
                          <a:pt x="5382676" y="875889"/>
                          <a:pt x="5193296" y="894608"/>
                        </a:cubicBezTo>
                        <a:cubicBezTo>
                          <a:pt x="5003916" y="913327"/>
                          <a:pt x="4919559" y="887623"/>
                          <a:pt x="4705148" y="894608"/>
                        </a:cubicBezTo>
                        <a:cubicBezTo>
                          <a:pt x="4490737" y="901593"/>
                          <a:pt x="4348597" y="831813"/>
                          <a:pt x="4108523" y="894608"/>
                        </a:cubicBezTo>
                        <a:cubicBezTo>
                          <a:pt x="3868450" y="957403"/>
                          <a:pt x="3858687" y="886521"/>
                          <a:pt x="3674614" y="894608"/>
                        </a:cubicBezTo>
                        <a:cubicBezTo>
                          <a:pt x="3490541" y="902695"/>
                          <a:pt x="3369062" y="867340"/>
                          <a:pt x="3132228" y="894608"/>
                        </a:cubicBezTo>
                        <a:cubicBezTo>
                          <a:pt x="2895394" y="921876"/>
                          <a:pt x="2833819" y="860203"/>
                          <a:pt x="2752558" y="894608"/>
                        </a:cubicBezTo>
                        <a:cubicBezTo>
                          <a:pt x="2671297" y="929013"/>
                          <a:pt x="2324655" y="846613"/>
                          <a:pt x="2101694" y="894608"/>
                        </a:cubicBezTo>
                        <a:cubicBezTo>
                          <a:pt x="1878733" y="942603"/>
                          <a:pt x="1828627" y="862083"/>
                          <a:pt x="1559308" y="894608"/>
                        </a:cubicBezTo>
                        <a:cubicBezTo>
                          <a:pt x="1289989" y="927133"/>
                          <a:pt x="1189134" y="894011"/>
                          <a:pt x="908445" y="894608"/>
                        </a:cubicBezTo>
                        <a:cubicBezTo>
                          <a:pt x="627756" y="895205"/>
                          <a:pt x="399220" y="818767"/>
                          <a:pt x="149104" y="894608"/>
                        </a:cubicBezTo>
                        <a:cubicBezTo>
                          <a:pt x="53265" y="880152"/>
                          <a:pt x="9672" y="835640"/>
                          <a:pt x="0" y="745504"/>
                        </a:cubicBezTo>
                        <a:cubicBezTo>
                          <a:pt x="-13454" y="569121"/>
                          <a:pt x="30681" y="307177"/>
                          <a:pt x="0" y="149104"/>
                        </a:cubicBezTo>
                        <a:close/>
                      </a:path>
                      <a:path w="5722070" h="894608" stroke="0" extrusionOk="0">
                        <a:moveTo>
                          <a:pt x="0" y="149104"/>
                        </a:moveTo>
                        <a:cubicBezTo>
                          <a:pt x="-3855" y="64378"/>
                          <a:pt x="48724" y="6768"/>
                          <a:pt x="149104" y="0"/>
                        </a:cubicBezTo>
                        <a:cubicBezTo>
                          <a:pt x="425241" y="-54656"/>
                          <a:pt x="486493" y="26273"/>
                          <a:pt x="799967" y="0"/>
                        </a:cubicBezTo>
                        <a:cubicBezTo>
                          <a:pt x="1113441" y="-26273"/>
                          <a:pt x="1107199" y="10075"/>
                          <a:pt x="1288115" y="0"/>
                        </a:cubicBezTo>
                        <a:cubicBezTo>
                          <a:pt x="1469031" y="-10075"/>
                          <a:pt x="1520639" y="15348"/>
                          <a:pt x="1722024" y="0"/>
                        </a:cubicBezTo>
                        <a:cubicBezTo>
                          <a:pt x="1923409" y="-15348"/>
                          <a:pt x="2133599" y="71447"/>
                          <a:pt x="2318649" y="0"/>
                        </a:cubicBezTo>
                        <a:cubicBezTo>
                          <a:pt x="2503700" y="-71447"/>
                          <a:pt x="2680365" y="46916"/>
                          <a:pt x="2806796" y="0"/>
                        </a:cubicBezTo>
                        <a:cubicBezTo>
                          <a:pt x="2933227" y="-46916"/>
                          <a:pt x="3325177" y="19605"/>
                          <a:pt x="3457660" y="0"/>
                        </a:cubicBezTo>
                        <a:cubicBezTo>
                          <a:pt x="3590143" y="-19605"/>
                          <a:pt x="3723167" y="41685"/>
                          <a:pt x="3891569" y="0"/>
                        </a:cubicBezTo>
                        <a:cubicBezTo>
                          <a:pt x="4059971" y="-41685"/>
                          <a:pt x="4319475" y="59793"/>
                          <a:pt x="4542432" y="0"/>
                        </a:cubicBezTo>
                        <a:cubicBezTo>
                          <a:pt x="4765389" y="-59793"/>
                          <a:pt x="4776339" y="27622"/>
                          <a:pt x="4922103" y="0"/>
                        </a:cubicBezTo>
                        <a:cubicBezTo>
                          <a:pt x="5067867" y="-27622"/>
                          <a:pt x="5275473" y="8260"/>
                          <a:pt x="5572966" y="0"/>
                        </a:cubicBezTo>
                        <a:cubicBezTo>
                          <a:pt x="5664565" y="13771"/>
                          <a:pt x="5723261" y="79089"/>
                          <a:pt x="5722070" y="149104"/>
                        </a:cubicBezTo>
                        <a:cubicBezTo>
                          <a:pt x="5773725" y="383520"/>
                          <a:pt x="5719506" y="616434"/>
                          <a:pt x="5722070" y="745504"/>
                        </a:cubicBezTo>
                        <a:cubicBezTo>
                          <a:pt x="5729025" y="819218"/>
                          <a:pt x="5647002" y="891395"/>
                          <a:pt x="5572966" y="894608"/>
                        </a:cubicBezTo>
                        <a:cubicBezTo>
                          <a:pt x="5436095" y="913634"/>
                          <a:pt x="5200432" y="865539"/>
                          <a:pt x="5030580" y="894608"/>
                        </a:cubicBezTo>
                        <a:cubicBezTo>
                          <a:pt x="4860728" y="923677"/>
                          <a:pt x="4552434" y="853148"/>
                          <a:pt x="4379716" y="894608"/>
                        </a:cubicBezTo>
                        <a:cubicBezTo>
                          <a:pt x="4206998" y="936068"/>
                          <a:pt x="3962681" y="871883"/>
                          <a:pt x="3837330" y="894608"/>
                        </a:cubicBezTo>
                        <a:cubicBezTo>
                          <a:pt x="3711979" y="917333"/>
                          <a:pt x="3565507" y="854177"/>
                          <a:pt x="3457660" y="894608"/>
                        </a:cubicBezTo>
                        <a:cubicBezTo>
                          <a:pt x="3349813" y="935039"/>
                          <a:pt x="3153925" y="863678"/>
                          <a:pt x="3023751" y="894608"/>
                        </a:cubicBezTo>
                        <a:cubicBezTo>
                          <a:pt x="2893577" y="925538"/>
                          <a:pt x="2694442" y="832454"/>
                          <a:pt x="2372887" y="894608"/>
                        </a:cubicBezTo>
                        <a:cubicBezTo>
                          <a:pt x="2051332" y="956762"/>
                          <a:pt x="1974032" y="851113"/>
                          <a:pt x="1830501" y="894608"/>
                        </a:cubicBezTo>
                        <a:cubicBezTo>
                          <a:pt x="1686970" y="938103"/>
                          <a:pt x="1509556" y="858115"/>
                          <a:pt x="1396592" y="894608"/>
                        </a:cubicBezTo>
                        <a:cubicBezTo>
                          <a:pt x="1283628" y="931101"/>
                          <a:pt x="1010173" y="849016"/>
                          <a:pt x="854206" y="894608"/>
                        </a:cubicBezTo>
                        <a:cubicBezTo>
                          <a:pt x="698239" y="940200"/>
                          <a:pt x="309864" y="843560"/>
                          <a:pt x="149104" y="894608"/>
                        </a:cubicBezTo>
                        <a:cubicBezTo>
                          <a:pt x="68058" y="890602"/>
                          <a:pt x="4176" y="832367"/>
                          <a:pt x="0" y="745504"/>
                        </a:cubicBezTo>
                        <a:cubicBezTo>
                          <a:pt x="-43439" y="572414"/>
                          <a:pt x="44173" y="291614"/>
                          <a:pt x="0" y="1491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Compute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A7907D9-357B-49EE-8401-0EA27F94A810}"/>
              </a:ext>
            </a:extLst>
          </p:cNvPr>
          <p:cNvSpPr/>
          <p:nvPr/>
        </p:nvSpPr>
        <p:spPr>
          <a:xfrm>
            <a:off x="8926475" y="4882672"/>
            <a:ext cx="1152445" cy="371266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22070"/>
                      <a:gd name="connsiteY0" fmla="*/ 149104 h 894608"/>
                      <a:gd name="connsiteX1" fmla="*/ 149104 w 5722070"/>
                      <a:gd name="connsiteY1" fmla="*/ 0 h 894608"/>
                      <a:gd name="connsiteX2" fmla="*/ 637252 w 5722070"/>
                      <a:gd name="connsiteY2" fmla="*/ 0 h 894608"/>
                      <a:gd name="connsiteX3" fmla="*/ 1016922 w 5722070"/>
                      <a:gd name="connsiteY3" fmla="*/ 0 h 894608"/>
                      <a:gd name="connsiteX4" fmla="*/ 1613547 w 5722070"/>
                      <a:gd name="connsiteY4" fmla="*/ 0 h 894608"/>
                      <a:gd name="connsiteX5" fmla="*/ 2047456 w 5722070"/>
                      <a:gd name="connsiteY5" fmla="*/ 0 h 894608"/>
                      <a:gd name="connsiteX6" fmla="*/ 2427126 w 5722070"/>
                      <a:gd name="connsiteY6" fmla="*/ 0 h 894608"/>
                      <a:gd name="connsiteX7" fmla="*/ 2861035 w 5722070"/>
                      <a:gd name="connsiteY7" fmla="*/ 0 h 894608"/>
                      <a:gd name="connsiteX8" fmla="*/ 3457660 w 5722070"/>
                      <a:gd name="connsiteY8" fmla="*/ 0 h 894608"/>
                      <a:gd name="connsiteX9" fmla="*/ 3891569 w 5722070"/>
                      <a:gd name="connsiteY9" fmla="*/ 0 h 894608"/>
                      <a:gd name="connsiteX10" fmla="*/ 4271239 w 5722070"/>
                      <a:gd name="connsiteY10" fmla="*/ 0 h 894608"/>
                      <a:gd name="connsiteX11" fmla="*/ 4705148 w 5722070"/>
                      <a:gd name="connsiteY11" fmla="*/ 0 h 894608"/>
                      <a:gd name="connsiteX12" fmla="*/ 5572966 w 5722070"/>
                      <a:gd name="connsiteY12" fmla="*/ 0 h 894608"/>
                      <a:gd name="connsiteX13" fmla="*/ 5722070 w 5722070"/>
                      <a:gd name="connsiteY13" fmla="*/ 149104 h 894608"/>
                      <a:gd name="connsiteX14" fmla="*/ 5722070 w 5722070"/>
                      <a:gd name="connsiteY14" fmla="*/ 745504 h 894608"/>
                      <a:gd name="connsiteX15" fmla="*/ 5572966 w 5722070"/>
                      <a:gd name="connsiteY15" fmla="*/ 894608 h 894608"/>
                      <a:gd name="connsiteX16" fmla="*/ 5193296 w 5722070"/>
                      <a:gd name="connsiteY16" fmla="*/ 894608 h 894608"/>
                      <a:gd name="connsiteX17" fmla="*/ 4705148 w 5722070"/>
                      <a:gd name="connsiteY17" fmla="*/ 894608 h 894608"/>
                      <a:gd name="connsiteX18" fmla="*/ 4108523 w 5722070"/>
                      <a:gd name="connsiteY18" fmla="*/ 894608 h 894608"/>
                      <a:gd name="connsiteX19" fmla="*/ 3674614 w 5722070"/>
                      <a:gd name="connsiteY19" fmla="*/ 894608 h 894608"/>
                      <a:gd name="connsiteX20" fmla="*/ 3132228 w 5722070"/>
                      <a:gd name="connsiteY20" fmla="*/ 894608 h 894608"/>
                      <a:gd name="connsiteX21" fmla="*/ 2752558 w 5722070"/>
                      <a:gd name="connsiteY21" fmla="*/ 894608 h 894608"/>
                      <a:gd name="connsiteX22" fmla="*/ 2101694 w 5722070"/>
                      <a:gd name="connsiteY22" fmla="*/ 894608 h 894608"/>
                      <a:gd name="connsiteX23" fmla="*/ 1559308 w 5722070"/>
                      <a:gd name="connsiteY23" fmla="*/ 894608 h 894608"/>
                      <a:gd name="connsiteX24" fmla="*/ 908445 w 5722070"/>
                      <a:gd name="connsiteY24" fmla="*/ 894608 h 894608"/>
                      <a:gd name="connsiteX25" fmla="*/ 149104 w 5722070"/>
                      <a:gd name="connsiteY25" fmla="*/ 894608 h 894608"/>
                      <a:gd name="connsiteX26" fmla="*/ 0 w 5722070"/>
                      <a:gd name="connsiteY26" fmla="*/ 745504 h 894608"/>
                      <a:gd name="connsiteX27" fmla="*/ 0 w 5722070"/>
                      <a:gd name="connsiteY27" fmla="*/ 149104 h 894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722070" h="894608" fill="none" extrusionOk="0">
                        <a:moveTo>
                          <a:pt x="0" y="149104"/>
                        </a:moveTo>
                        <a:cubicBezTo>
                          <a:pt x="-396" y="58546"/>
                          <a:pt x="69961" y="2019"/>
                          <a:pt x="149104" y="0"/>
                        </a:cubicBezTo>
                        <a:cubicBezTo>
                          <a:pt x="317678" y="-50286"/>
                          <a:pt x="515094" y="32797"/>
                          <a:pt x="637252" y="0"/>
                        </a:cubicBezTo>
                        <a:cubicBezTo>
                          <a:pt x="759410" y="-32797"/>
                          <a:pt x="938612" y="400"/>
                          <a:pt x="1016922" y="0"/>
                        </a:cubicBezTo>
                        <a:cubicBezTo>
                          <a:pt x="1095232" y="-400"/>
                          <a:pt x="1477096" y="13939"/>
                          <a:pt x="1613547" y="0"/>
                        </a:cubicBezTo>
                        <a:cubicBezTo>
                          <a:pt x="1749998" y="-13939"/>
                          <a:pt x="1836491" y="5148"/>
                          <a:pt x="2047456" y="0"/>
                        </a:cubicBezTo>
                        <a:cubicBezTo>
                          <a:pt x="2258421" y="-5148"/>
                          <a:pt x="2269750" y="11385"/>
                          <a:pt x="2427126" y="0"/>
                        </a:cubicBezTo>
                        <a:cubicBezTo>
                          <a:pt x="2584502" y="-11385"/>
                          <a:pt x="2655452" y="51788"/>
                          <a:pt x="2861035" y="0"/>
                        </a:cubicBezTo>
                        <a:cubicBezTo>
                          <a:pt x="3066618" y="-51788"/>
                          <a:pt x="3295987" y="8501"/>
                          <a:pt x="3457660" y="0"/>
                        </a:cubicBezTo>
                        <a:cubicBezTo>
                          <a:pt x="3619333" y="-8501"/>
                          <a:pt x="3752582" y="40339"/>
                          <a:pt x="3891569" y="0"/>
                        </a:cubicBezTo>
                        <a:cubicBezTo>
                          <a:pt x="4030556" y="-40339"/>
                          <a:pt x="4104163" y="12444"/>
                          <a:pt x="4271239" y="0"/>
                        </a:cubicBezTo>
                        <a:cubicBezTo>
                          <a:pt x="4438315" y="-12444"/>
                          <a:pt x="4510670" y="15143"/>
                          <a:pt x="4705148" y="0"/>
                        </a:cubicBezTo>
                        <a:cubicBezTo>
                          <a:pt x="4899626" y="-15143"/>
                          <a:pt x="5139902" y="30474"/>
                          <a:pt x="5572966" y="0"/>
                        </a:cubicBezTo>
                        <a:cubicBezTo>
                          <a:pt x="5649702" y="673"/>
                          <a:pt x="5733410" y="78667"/>
                          <a:pt x="5722070" y="149104"/>
                        </a:cubicBezTo>
                        <a:cubicBezTo>
                          <a:pt x="5755473" y="416042"/>
                          <a:pt x="5685439" y="464440"/>
                          <a:pt x="5722070" y="745504"/>
                        </a:cubicBezTo>
                        <a:cubicBezTo>
                          <a:pt x="5715906" y="816842"/>
                          <a:pt x="5647006" y="898469"/>
                          <a:pt x="5572966" y="894608"/>
                        </a:cubicBezTo>
                        <a:cubicBezTo>
                          <a:pt x="5387029" y="908676"/>
                          <a:pt x="5382676" y="875889"/>
                          <a:pt x="5193296" y="894608"/>
                        </a:cubicBezTo>
                        <a:cubicBezTo>
                          <a:pt x="5003916" y="913327"/>
                          <a:pt x="4919559" y="887623"/>
                          <a:pt x="4705148" y="894608"/>
                        </a:cubicBezTo>
                        <a:cubicBezTo>
                          <a:pt x="4490737" y="901593"/>
                          <a:pt x="4348597" y="831813"/>
                          <a:pt x="4108523" y="894608"/>
                        </a:cubicBezTo>
                        <a:cubicBezTo>
                          <a:pt x="3868450" y="957403"/>
                          <a:pt x="3858687" y="886521"/>
                          <a:pt x="3674614" y="894608"/>
                        </a:cubicBezTo>
                        <a:cubicBezTo>
                          <a:pt x="3490541" y="902695"/>
                          <a:pt x="3369062" y="867340"/>
                          <a:pt x="3132228" y="894608"/>
                        </a:cubicBezTo>
                        <a:cubicBezTo>
                          <a:pt x="2895394" y="921876"/>
                          <a:pt x="2833819" y="860203"/>
                          <a:pt x="2752558" y="894608"/>
                        </a:cubicBezTo>
                        <a:cubicBezTo>
                          <a:pt x="2671297" y="929013"/>
                          <a:pt x="2324655" y="846613"/>
                          <a:pt x="2101694" y="894608"/>
                        </a:cubicBezTo>
                        <a:cubicBezTo>
                          <a:pt x="1878733" y="942603"/>
                          <a:pt x="1828627" y="862083"/>
                          <a:pt x="1559308" y="894608"/>
                        </a:cubicBezTo>
                        <a:cubicBezTo>
                          <a:pt x="1289989" y="927133"/>
                          <a:pt x="1189134" y="894011"/>
                          <a:pt x="908445" y="894608"/>
                        </a:cubicBezTo>
                        <a:cubicBezTo>
                          <a:pt x="627756" y="895205"/>
                          <a:pt x="399220" y="818767"/>
                          <a:pt x="149104" y="894608"/>
                        </a:cubicBezTo>
                        <a:cubicBezTo>
                          <a:pt x="53265" y="880152"/>
                          <a:pt x="9672" y="835640"/>
                          <a:pt x="0" y="745504"/>
                        </a:cubicBezTo>
                        <a:cubicBezTo>
                          <a:pt x="-13454" y="569121"/>
                          <a:pt x="30681" y="307177"/>
                          <a:pt x="0" y="149104"/>
                        </a:cubicBezTo>
                        <a:close/>
                      </a:path>
                      <a:path w="5722070" h="894608" stroke="0" extrusionOk="0">
                        <a:moveTo>
                          <a:pt x="0" y="149104"/>
                        </a:moveTo>
                        <a:cubicBezTo>
                          <a:pt x="-3855" y="64378"/>
                          <a:pt x="48724" y="6768"/>
                          <a:pt x="149104" y="0"/>
                        </a:cubicBezTo>
                        <a:cubicBezTo>
                          <a:pt x="425241" y="-54656"/>
                          <a:pt x="486493" y="26273"/>
                          <a:pt x="799967" y="0"/>
                        </a:cubicBezTo>
                        <a:cubicBezTo>
                          <a:pt x="1113441" y="-26273"/>
                          <a:pt x="1107199" y="10075"/>
                          <a:pt x="1288115" y="0"/>
                        </a:cubicBezTo>
                        <a:cubicBezTo>
                          <a:pt x="1469031" y="-10075"/>
                          <a:pt x="1520639" y="15348"/>
                          <a:pt x="1722024" y="0"/>
                        </a:cubicBezTo>
                        <a:cubicBezTo>
                          <a:pt x="1923409" y="-15348"/>
                          <a:pt x="2133599" y="71447"/>
                          <a:pt x="2318649" y="0"/>
                        </a:cubicBezTo>
                        <a:cubicBezTo>
                          <a:pt x="2503700" y="-71447"/>
                          <a:pt x="2680365" y="46916"/>
                          <a:pt x="2806796" y="0"/>
                        </a:cubicBezTo>
                        <a:cubicBezTo>
                          <a:pt x="2933227" y="-46916"/>
                          <a:pt x="3325177" y="19605"/>
                          <a:pt x="3457660" y="0"/>
                        </a:cubicBezTo>
                        <a:cubicBezTo>
                          <a:pt x="3590143" y="-19605"/>
                          <a:pt x="3723167" y="41685"/>
                          <a:pt x="3891569" y="0"/>
                        </a:cubicBezTo>
                        <a:cubicBezTo>
                          <a:pt x="4059971" y="-41685"/>
                          <a:pt x="4319475" y="59793"/>
                          <a:pt x="4542432" y="0"/>
                        </a:cubicBezTo>
                        <a:cubicBezTo>
                          <a:pt x="4765389" y="-59793"/>
                          <a:pt x="4776339" y="27622"/>
                          <a:pt x="4922103" y="0"/>
                        </a:cubicBezTo>
                        <a:cubicBezTo>
                          <a:pt x="5067867" y="-27622"/>
                          <a:pt x="5275473" y="8260"/>
                          <a:pt x="5572966" y="0"/>
                        </a:cubicBezTo>
                        <a:cubicBezTo>
                          <a:pt x="5664565" y="13771"/>
                          <a:pt x="5723261" y="79089"/>
                          <a:pt x="5722070" y="149104"/>
                        </a:cubicBezTo>
                        <a:cubicBezTo>
                          <a:pt x="5773725" y="383520"/>
                          <a:pt x="5719506" y="616434"/>
                          <a:pt x="5722070" y="745504"/>
                        </a:cubicBezTo>
                        <a:cubicBezTo>
                          <a:pt x="5729025" y="819218"/>
                          <a:pt x="5647002" y="891395"/>
                          <a:pt x="5572966" y="894608"/>
                        </a:cubicBezTo>
                        <a:cubicBezTo>
                          <a:pt x="5436095" y="913634"/>
                          <a:pt x="5200432" y="865539"/>
                          <a:pt x="5030580" y="894608"/>
                        </a:cubicBezTo>
                        <a:cubicBezTo>
                          <a:pt x="4860728" y="923677"/>
                          <a:pt x="4552434" y="853148"/>
                          <a:pt x="4379716" y="894608"/>
                        </a:cubicBezTo>
                        <a:cubicBezTo>
                          <a:pt x="4206998" y="936068"/>
                          <a:pt x="3962681" y="871883"/>
                          <a:pt x="3837330" y="894608"/>
                        </a:cubicBezTo>
                        <a:cubicBezTo>
                          <a:pt x="3711979" y="917333"/>
                          <a:pt x="3565507" y="854177"/>
                          <a:pt x="3457660" y="894608"/>
                        </a:cubicBezTo>
                        <a:cubicBezTo>
                          <a:pt x="3349813" y="935039"/>
                          <a:pt x="3153925" y="863678"/>
                          <a:pt x="3023751" y="894608"/>
                        </a:cubicBezTo>
                        <a:cubicBezTo>
                          <a:pt x="2893577" y="925538"/>
                          <a:pt x="2694442" y="832454"/>
                          <a:pt x="2372887" y="894608"/>
                        </a:cubicBezTo>
                        <a:cubicBezTo>
                          <a:pt x="2051332" y="956762"/>
                          <a:pt x="1974032" y="851113"/>
                          <a:pt x="1830501" y="894608"/>
                        </a:cubicBezTo>
                        <a:cubicBezTo>
                          <a:pt x="1686970" y="938103"/>
                          <a:pt x="1509556" y="858115"/>
                          <a:pt x="1396592" y="894608"/>
                        </a:cubicBezTo>
                        <a:cubicBezTo>
                          <a:pt x="1283628" y="931101"/>
                          <a:pt x="1010173" y="849016"/>
                          <a:pt x="854206" y="894608"/>
                        </a:cubicBezTo>
                        <a:cubicBezTo>
                          <a:pt x="698239" y="940200"/>
                          <a:pt x="309864" y="843560"/>
                          <a:pt x="149104" y="894608"/>
                        </a:cubicBezTo>
                        <a:cubicBezTo>
                          <a:pt x="68058" y="890602"/>
                          <a:pt x="4176" y="832367"/>
                          <a:pt x="0" y="745504"/>
                        </a:cubicBezTo>
                        <a:cubicBezTo>
                          <a:pt x="-43439" y="572414"/>
                          <a:pt x="44173" y="291614"/>
                          <a:pt x="0" y="1491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Store Data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DC16BD3-0250-469D-BF84-2B1C857EFBAC}"/>
              </a:ext>
            </a:extLst>
          </p:cNvPr>
          <p:cNvSpPr/>
          <p:nvPr/>
        </p:nvSpPr>
        <p:spPr>
          <a:xfrm>
            <a:off x="7480833" y="5348163"/>
            <a:ext cx="1152445" cy="371266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22070"/>
                      <a:gd name="connsiteY0" fmla="*/ 149104 h 894608"/>
                      <a:gd name="connsiteX1" fmla="*/ 149104 w 5722070"/>
                      <a:gd name="connsiteY1" fmla="*/ 0 h 894608"/>
                      <a:gd name="connsiteX2" fmla="*/ 637252 w 5722070"/>
                      <a:gd name="connsiteY2" fmla="*/ 0 h 894608"/>
                      <a:gd name="connsiteX3" fmla="*/ 1016922 w 5722070"/>
                      <a:gd name="connsiteY3" fmla="*/ 0 h 894608"/>
                      <a:gd name="connsiteX4" fmla="*/ 1613547 w 5722070"/>
                      <a:gd name="connsiteY4" fmla="*/ 0 h 894608"/>
                      <a:gd name="connsiteX5" fmla="*/ 2047456 w 5722070"/>
                      <a:gd name="connsiteY5" fmla="*/ 0 h 894608"/>
                      <a:gd name="connsiteX6" fmla="*/ 2427126 w 5722070"/>
                      <a:gd name="connsiteY6" fmla="*/ 0 h 894608"/>
                      <a:gd name="connsiteX7" fmla="*/ 2861035 w 5722070"/>
                      <a:gd name="connsiteY7" fmla="*/ 0 h 894608"/>
                      <a:gd name="connsiteX8" fmla="*/ 3457660 w 5722070"/>
                      <a:gd name="connsiteY8" fmla="*/ 0 h 894608"/>
                      <a:gd name="connsiteX9" fmla="*/ 3891569 w 5722070"/>
                      <a:gd name="connsiteY9" fmla="*/ 0 h 894608"/>
                      <a:gd name="connsiteX10" fmla="*/ 4271239 w 5722070"/>
                      <a:gd name="connsiteY10" fmla="*/ 0 h 894608"/>
                      <a:gd name="connsiteX11" fmla="*/ 4705148 w 5722070"/>
                      <a:gd name="connsiteY11" fmla="*/ 0 h 894608"/>
                      <a:gd name="connsiteX12" fmla="*/ 5572966 w 5722070"/>
                      <a:gd name="connsiteY12" fmla="*/ 0 h 894608"/>
                      <a:gd name="connsiteX13" fmla="*/ 5722070 w 5722070"/>
                      <a:gd name="connsiteY13" fmla="*/ 149104 h 894608"/>
                      <a:gd name="connsiteX14" fmla="*/ 5722070 w 5722070"/>
                      <a:gd name="connsiteY14" fmla="*/ 745504 h 894608"/>
                      <a:gd name="connsiteX15" fmla="*/ 5572966 w 5722070"/>
                      <a:gd name="connsiteY15" fmla="*/ 894608 h 894608"/>
                      <a:gd name="connsiteX16" fmla="*/ 5193296 w 5722070"/>
                      <a:gd name="connsiteY16" fmla="*/ 894608 h 894608"/>
                      <a:gd name="connsiteX17" fmla="*/ 4705148 w 5722070"/>
                      <a:gd name="connsiteY17" fmla="*/ 894608 h 894608"/>
                      <a:gd name="connsiteX18" fmla="*/ 4108523 w 5722070"/>
                      <a:gd name="connsiteY18" fmla="*/ 894608 h 894608"/>
                      <a:gd name="connsiteX19" fmla="*/ 3674614 w 5722070"/>
                      <a:gd name="connsiteY19" fmla="*/ 894608 h 894608"/>
                      <a:gd name="connsiteX20" fmla="*/ 3132228 w 5722070"/>
                      <a:gd name="connsiteY20" fmla="*/ 894608 h 894608"/>
                      <a:gd name="connsiteX21" fmla="*/ 2752558 w 5722070"/>
                      <a:gd name="connsiteY21" fmla="*/ 894608 h 894608"/>
                      <a:gd name="connsiteX22" fmla="*/ 2101694 w 5722070"/>
                      <a:gd name="connsiteY22" fmla="*/ 894608 h 894608"/>
                      <a:gd name="connsiteX23" fmla="*/ 1559308 w 5722070"/>
                      <a:gd name="connsiteY23" fmla="*/ 894608 h 894608"/>
                      <a:gd name="connsiteX24" fmla="*/ 908445 w 5722070"/>
                      <a:gd name="connsiteY24" fmla="*/ 894608 h 894608"/>
                      <a:gd name="connsiteX25" fmla="*/ 149104 w 5722070"/>
                      <a:gd name="connsiteY25" fmla="*/ 894608 h 894608"/>
                      <a:gd name="connsiteX26" fmla="*/ 0 w 5722070"/>
                      <a:gd name="connsiteY26" fmla="*/ 745504 h 894608"/>
                      <a:gd name="connsiteX27" fmla="*/ 0 w 5722070"/>
                      <a:gd name="connsiteY27" fmla="*/ 149104 h 894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722070" h="894608" fill="none" extrusionOk="0">
                        <a:moveTo>
                          <a:pt x="0" y="149104"/>
                        </a:moveTo>
                        <a:cubicBezTo>
                          <a:pt x="-396" y="58546"/>
                          <a:pt x="69961" y="2019"/>
                          <a:pt x="149104" y="0"/>
                        </a:cubicBezTo>
                        <a:cubicBezTo>
                          <a:pt x="317678" y="-50286"/>
                          <a:pt x="515094" y="32797"/>
                          <a:pt x="637252" y="0"/>
                        </a:cubicBezTo>
                        <a:cubicBezTo>
                          <a:pt x="759410" y="-32797"/>
                          <a:pt x="938612" y="400"/>
                          <a:pt x="1016922" y="0"/>
                        </a:cubicBezTo>
                        <a:cubicBezTo>
                          <a:pt x="1095232" y="-400"/>
                          <a:pt x="1477096" y="13939"/>
                          <a:pt x="1613547" y="0"/>
                        </a:cubicBezTo>
                        <a:cubicBezTo>
                          <a:pt x="1749998" y="-13939"/>
                          <a:pt x="1836491" y="5148"/>
                          <a:pt x="2047456" y="0"/>
                        </a:cubicBezTo>
                        <a:cubicBezTo>
                          <a:pt x="2258421" y="-5148"/>
                          <a:pt x="2269750" y="11385"/>
                          <a:pt x="2427126" y="0"/>
                        </a:cubicBezTo>
                        <a:cubicBezTo>
                          <a:pt x="2584502" y="-11385"/>
                          <a:pt x="2655452" y="51788"/>
                          <a:pt x="2861035" y="0"/>
                        </a:cubicBezTo>
                        <a:cubicBezTo>
                          <a:pt x="3066618" y="-51788"/>
                          <a:pt x="3295987" y="8501"/>
                          <a:pt x="3457660" y="0"/>
                        </a:cubicBezTo>
                        <a:cubicBezTo>
                          <a:pt x="3619333" y="-8501"/>
                          <a:pt x="3752582" y="40339"/>
                          <a:pt x="3891569" y="0"/>
                        </a:cubicBezTo>
                        <a:cubicBezTo>
                          <a:pt x="4030556" y="-40339"/>
                          <a:pt x="4104163" y="12444"/>
                          <a:pt x="4271239" y="0"/>
                        </a:cubicBezTo>
                        <a:cubicBezTo>
                          <a:pt x="4438315" y="-12444"/>
                          <a:pt x="4510670" y="15143"/>
                          <a:pt x="4705148" y="0"/>
                        </a:cubicBezTo>
                        <a:cubicBezTo>
                          <a:pt x="4899626" y="-15143"/>
                          <a:pt x="5139902" y="30474"/>
                          <a:pt x="5572966" y="0"/>
                        </a:cubicBezTo>
                        <a:cubicBezTo>
                          <a:pt x="5649702" y="673"/>
                          <a:pt x="5733410" y="78667"/>
                          <a:pt x="5722070" y="149104"/>
                        </a:cubicBezTo>
                        <a:cubicBezTo>
                          <a:pt x="5755473" y="416042"/>
                          <a:pt x="5685439" y="464440"/>
                          <a:pt x="5722070" y="745504"/>
                        </a:cubicBezTo>
                        <a:cubicBezTo>
                          <a:pt x="5715906" y="816842"/>
                          <a:pt x="5647006" y="898469"/>
                          <a:pt x="5572966" y="894608"/>
                        </a:cubicBezTo>
                        <a:cubicBezTo>
                          <a:pt x="5387029" y="908676"/>
                          <a:pt x="5382676" y="875889"/>
                          <a:pt x="5193296" y="894608"/>
                        </a:cubicBezTo>
                        <a:cubicBezTo>
                          <a:pt x="5003916" y="913327"/>
                          <a:pt x="4919559" y="887623"/>
                          <a:pt x="4705148" y="894608"/>
                        </a:cubicBezTo>
                        <a:cubicBezTo>
                          <a:pt x="4490737" y="901593"/>
                          <a:pt x="4348597" y="831813"/>
                          <a:pt x="4108523" y="894608"/>
                        </a:cubicBezTo>
                        <a:cubicBezTo>
                          <a:pt x="3868450" y="957403"/>
                          <a:pt x="3858687" y="886521"/>
                          <a:pt x="3674614" y="894608"/>
                        </a:cubicBezTo>
                        <a:cubicBezTo>
                          <a:pt x="3490541" y="902695"/>
                          <a:pt x="3369062" y="867340"/>
                          <a:pt x="3132228" y="894608"/>
                        </a:cubicBezTo>
                        <a:cubicBezTo>
                          <a:pt x="2895394" y="921876"/>
                          <a:pt x="2833819" y="860203"/>
                          <a:pt x="2752558" y="894608"/>
                        </a:cubicBezTo>
                        <a:cubicBezTo>
                          <a:pt x="2671297" y="929013"/>
                          <a:pt x="2324655" y="846613"/>
                          <a:pt x="2101694" y="894608"/>
                        </a:cubicBezTo>
                        <a:cubicBezTo>
                          <a:pt x="1878733" y="942603"/>
                          <a:pt x="1828627" y="862083"/>
                          <a:pt x="1559308" y="894608"/>
                        </a:cubicBezTo>
                        <a:cubicBezTo>
                          <a:pt x="1289989" y="927133"/>
                          <a:pt x="1189134" y="894011"/>
                          <a:pt x="908445" y="894608"/>
                        </a:cubicBezTo>
                        <a:cubicBezTo>
                          <a:pt x="627756" y="895205"/>
                          <a:pt x="399220" y="818767"/>
                          <a:pt x="149104" y="894608"/>
                        </a:cubicBezTo>
                        <a:cubicBezTo>
                          <a:pt x="53265" y="880152"/>
                          <a:pt x="9672" y="835640"/>
                          <a:pt x="0" y="745504"/>
                        </a:cubicBezTo>
                        <a:cubicBezTo>
                          <a:pt x="-13454" y="569121"/>
                          <a:pt x="30681" y="307177"/>
                          <a:pt x="0" y="149104"/>
                        </a:cubicBezTo>
                        <a:close/>
                      </a:path>
                      <a:path w="5722070" h="894608" stroke="0" extrusionOk="0">
                        <a:moveTo>
                          <a:pt x="0" y="149104"/>
                        </a:moveTo>
                        <a:cubicBezTo>
                          <a:pt x="-3855" y="64378"/>
                          <a:pt x="48724" y="6768"/>
                          <a:pt x="149104" y="0"/>
                        </a:cubicBezTo>
                        <a:cubicBezTo>
                          <a:pt x="425241" y="-54656"/>
                          <a:pt x="486493" y="26273"/>
                          <a:pt x="799967" y="0"/>
                        </a:cubicBezTo>
                        <a:cubicBezTo>
                          <a:pt x="1113441" y="-26273"/>
                          <a:pt x="1107199" y="10075"/>
                          <a:pt x="1288115" y="0"/>
                        </a:cubicBezTo>
                        <a:cubicBezTo>
                          <a:pt x="1469031" y="-10075"/>
                          <a:pt x="1520639" y="15348"/>
                          <a:pt x="1722024" y="0"/>
                        </a:cubicBezTo>
                        <a:cubicBezTo>
                          <a:pt x="1923409" y="-15348"/>
                          <a:pt x="2133599" y="71447"/>
                          <a:pt x="2318649" y="0"/>
                        </a:cubicBezTo>
                        <a:cubicBezTo>
                          <a:pt x="2503700" y="-71447"/>
                          <a:pt x="2680365" y="46916"/>
                          <a:pt x="2806796" y="0"/>
                        </a:cubicBezTo>
                        <a:cubicBezTo>
                          <a:pt x="2933227" y="-46916"/>
                          <a:pt x="3325177" y="19605"/>
                          <a:pt x="3457660" y="0"/>
                        </a:cubicBezTo>
                        <a:cubicBezTo>
                          <a:pt x="3590143" y="-19605"/>
                          <a:pt x="3723167" y="41685"/>
                          <a:pt x="3891569" y="0"/>
                        </a:cubicBezTo>
                        <a:cubicBezTo>
                          <a:pt x="4059971" y="-41685"/>
                          <a:pt x="4319475" y="59793"/>
                          <a:pt x="4542432" y="0"/>
                        </a:cubicBezTo>
                        <a:cubicBezTo>
                          <a:pt x="4765389" y="-59793"/>
                          <a:pt x="4776339" y="27622"/>
                          <a:pt x="4922103" y="0"/>
                        </a:cubicBezTo>
                        <a:cubicBezTo>
                          <a:pt x="5067867" y="-27622"/>
                          <a:pt x="5275473" y="8260"/>
                          <a:pt x="5572966" y="0"/>
                        </a:cubicBezTo>
                        <a:cubicBezTo>
                          <a:pt x="5664565" y="13771"/>
                          <a:pt x="5723261" y="79089"/>
                          <a:pt x="5722070" y="149104"/>
                        </a:cubicBezTo>
                        <a:cubicBezTo>
                          <a:pt x="5773725" y="383520"/>
                          <a:pt x="5719506" y="616434"/>
                          <a:pt x="5722070" y="745504"/>
                        </a:cubicBezTo>
                        <a:cubicBezTo>
                          <a:pt x="5729025" y="819218"/>
                          <a:pt x="5647002" y="891395"/>
                          <a:pt x="5572966" y="894608"/>
                        </a:cubicBezTo>
                        <a:cubicBezTo>
                          <a:pt x="5436095" y="913634"/>
                          <a:pt x="5200432" y="865539"/>
                          <a:pt x="5030580" y="894608"/>
                        </a:cubicBezTo>
                        <a:cubicBezTo>
                          <a:pt x="4860728" y="923677"/>
                          <a:pt x="4552434" y="853148"/>
                          <a:pt x="4379716" y="894608"/>
                        </a:cubicBezTo>
                        <a:cubicBezTo>
                          <a:pt x="4206998" y="936068"/>
                          <a:pt x="3962681" y="871883"/>
                          <a:pt x="3837330" y="894608"/>
                        </a:cubicBezTo>
                        <a:cubicBezTo>
                          <a:pt x="3711979" y="917333"/>
                          <a:pt x="3565507" y="854177"/>
                          <a:pt x="3457660" y="894608"/>
                        </a:cubicBezTo>
                        <a:cubicBezTo>
                          <a:pt x="3349813" y="935039"/>
                          <a:pt x="3153925" y="863678"/>
                          <a:pt x="3023751" y="894608"/>
                        </a:cubicBezTo>
                        <a:cubicBezTo>
                          <a:pt x="2893577" y="925538"/>
                          <a:pt x="2694442" y="832454"/>
                          <a:pt x="2372887" y="894608"/>
                        </a:cubicBezTo>
                        <a:cubicBezTo>
                          <a:pt x="2051332" y="956762"/>
                          <a:pt x="1974032" y="851113"/>
                          <a:pt x="1830501" y="894608"/>
                        </a:cubicBezTo>
                        <a:cubicBezTo>
                          <a:pt x="1686970" y="938103"/>
                          <a:pt x="1509556" y="858115"/>
                          <a:pt x="1396592" y="894608"/>
                        </a:cubicBezTo>
                        <a:cubicBezTo>
                          <a:pt x="1283628" y="931101"/>
                          <a:pt x="1010173" y="849016"/>
                          <a:pt x="854206" y="894608"/>
                        </a:cubicBezTo>
                        <a:cubicBezTo>
                          <a:pt x="698239" y="940200"/>
                          <a:pt x="309864" y="843560"/>
                          <a:pt x="149104" y="894608"/>
                        </a:cubicBezTo>
                        <a:cubicBezTo>
                          <a:pt x="68058" y="890602"/>
                          <a:pt x="4176" y="832367"/>
                          <a:pt x="0" y="745504"/>
                        </a:cubicBezTo>
                        <a:cubicBezTo>
                          <a:pt x="-43439" y="572414"/>
                          <a:pt x="44173" y="291614"/>
                          <a:pt x="0" y="1491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Load Data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F350363-DD99-47EF-9D95-D648EB64533B}"/>
              </a:ext>
            </a:extLst>
          </p:cNvPr>
          <p:cNvSpPr/>
          <p:nvPr/>
        </p:nvSpPr>
        <p:spPr>
          <a:xfrm>
            <a:off x="8926475" y="5348163"/>
            <a:ext cx="1380359" cy="371266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22070"/>
                      <a:gd name="connsiteY0" fmla="*/ 149104 h 894608"/>
                      <a:gd name="connsiteX1" fmla="*/ 149104 w 5722070"/>
                      <a:gd name="connsiteY1" fmla="*/ 0 h 894608"/>
                      <a:gd name="connsiteX2" fmla="*/ 637252 w 5722070"/>
                      <a:gd name="connsiteY2" fmla="*/ 0 h 894608"/>
                      <a:gd name="connsiteX3" fmla="*/ 1016922 w 5722070"/>
                      <a:gd name="connsiteY3" fmla="*/ 0 h 894608"/>
                      <a:gd name="connsiteX4" fmla="*/ 1613547 w 5722070"/>
                      <a:gd name="connsiteY4" fmla="*/ 0 h 894608"/>
                      <a:gd name="connsiteX5" fmla="*/ 2047456 w 5722070"/>
                      <a:gd name="connsiteY5" fmla="*/ 0 h 894608"/>
                      <a:gd name="connsiteX6" fmla="*/ 2427126 w 5722070"/>
                      <a:gd name="connsiteY6" fmla="*/ 0 h 894608"/>
                      <a:gd name="connsiteX7" fmla="*/ 2861035 w 5722070"/>
                      <a:gd name="connsiteY7" fmla="*/ 0 h 894608"/>
                      <a:gd name="connsiteX8" fmla="*/ 3457660 w 5722070"/>
                      <a:gd name="connsiteY8" fmla="*/ 0 h 894608"/>
                      <a:gd name="connsiteX9" fmla="*/ 3891569 w 5722070"/>
                      <a:gd name="connsiteY9" fmla="*/ 0 h 894608"/>
                      <a:gd name="connsiteX10" fmla="*/ 4271239 w 5722070"/>
                      <a:gd name="connsiteY10" fmla="*/ 0 h 894608"/>
                      <a:gd name="connsiteX11" fmla="*/ 4705148 w 5722070"/>
                      <a:gd name="connsiteY11" fmla="*/ 0 h 894608"/>
                      <a:gd name="connsiteX12" fmla="*/ 5572966 w 5722070"/>
                      <a:gd name="connsiteY12" fmla="*/ 0 h 894608"/>
                      <a:gd name="connsiteX13" fmla="*/ 5722070 w 5722070"/>
                      <a:gd name="connsiteY13" fmla="*/ 149104 h 894608"/>
                      <a:gd name="connsiteX14" fmla="*/ 5722070 w 5722070"/>
                      <a:gd name="connsiteY14" fmla="*/ 745504 h 894608"/>
                      <a:gd name="connsiteX15" fmla="*/ 5572966 w 5722070"/>
                      <a:gd name="connsiteY15" fmla="*/ 894608 h 894608"/>
                      <a:gd name="connsiteX16" fmla="*/ 5193296 w 5722070"/>
                      <a:gd name="connsiteY16" fmla="*/ 894608 h 894608"/>
                      <a:gd name="connsiteX17" fmla="*/ 4705148 w 5722070"/>
                      <a:gd name="connsiteY17" fmla="*/ 894608 h 894608"/>
                      <a:gd name="connsiteX18" fmla="*/ 4108523 w 5722070"/>
                      <a:gd name="connsiteY18" fmla="*/ 894608 h 894608"/>
                      <a:gd name="connsiteX19" fmla="*/ 3674614 w 5722070"/>
                      <a:gd name="connsiteY19" fmla="*/ 894608 h 894608"/>
                      <a:gd name="connsiteX20" fmla="*/ 3132228 w 5722070"/>
                      <a:gd name="connsiteY20" fmla="*/ 894608 h 894608"/>
                      <a:gd name="connsiteX21" fmla="*/ 2752558 w 5722070"/>
                      <a:gd name="connsiteY21" fmla="*/ 894608 h 894608"/>
                      <a:gd name="connsiteX22" fmla="*/ 2101694 w 5722070"/>
                      <a:gd name="connsiteY22" fmla="*/ 894608 h 894608"/>
                      <a:gd name="connsiteX23" fmla="*/ 1559308 w 5722070"/>
                      <a:gd name="connsiteY23" fmla="*/ 894608 h 894608"/>
                      <a:gd name="connsiteX24" fmla="*/ 908445 w 5722070"/>
                      <a:gd name="connsiteY24" fmla="*/ 894608 h 894608"/>
                      <a:gd name="connsiteX25" fmla="*/ 149104 w 5722070"/>
                      <a:gd name="connsiteY25" fmla="*/ 894608 h 894608"/>
                      <a:gd name="connsiteX26" fmla="*/ 0 w 5722070"/>
                      <a:gd name="connsiteY26" fmla="*/ 745504 h 894608"/>
                      <a:gd name="connsiteX27" fmla="*/ 0 w 5722070"/>
                      <a:gd name="connsiteY27" fmla="*/ 149104 h 894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722070" h="894608" fill="none" extrusionOk="0">
                        <a:moveTo>
                          <a:pt x="0" y="149104"/>
                        </a:moveTo>
                        <a:cubicBezTo>
                          <a:pt x="-396" y="58546"/>
                          <a:pt x="69961" y="2019"/>
                          <a:pt x="149104" y="0"/>
                        </a:cubicBezTo>
                        <a:cubicBezTo>
                          <a:pt x="317678" y="-50286"/>
                          <a:pt x="515094" y="32797"/>
                          <a:pt x="637252" y="0"/>
                        </a:cubicBezTo>
                        <a:cubicBezTo>
                          <a:pt x="759410" y="-32797"/>
                          <a:pt x="938612" y="400"/>
                          <a:pt x="1016922" y="0"/>
                        </a:cubicBezTo>
                        <a:cubicBezTo>
                          <a:pt x="1095232" y="-400"/>
                          <a:pt x="1477096" y="13939"/>
                          <a:pt x="1613547" y="0"/>
                        </a:cubicBezTo>
                        <a:cubicBezTo>
                          <a:pt x="1749998" y="-13939"/>
                          <a:pt x="1836491" y="5148"/>
                          <a:pt x="2047456" y="0"/>
                        </a:cubicBezTo>
                        <a:cubicBezTo>
                          <a:pt x="2258421" y="-5148"/>
                          <a:pt x="2269750" y="11385"/>
                          <a:pt x="2427126" y="0"/>
                        </a:cubicBezTo>
                        <a:cubicBezTo>
                          <a:pt x="2584502" y="-11385"/>
                          <a:pt x="2655452" y="51788"/>
                          <a:pt x="2861035" y="0"/>
                        </a:cubicBezTo>
                        <a:cubicBezTo>
                          <a:pt x="3066618" y="-51788"/>
                          <a:pt x="3295987" y="8501"/>
                          <a:pt x="3457660" y="0"/>
                        </a:cubicBezTo>
                        <a:cubicBezTo>
                          <a:pt x="3619333" y="-8501"/>
                          <a:pt x="3752582" y="40339"/>
                          <a:pt x="3891569" y="0"/>
                        </a:cubicBezTo>
                        <a:cubicBezTo>
                          <a:pt x="4030556" y="-40339"/>
                          <a:pt x="4104163" y="12444"/>
                          <a:pt x="4271239" y="0"/>
                        </a:cubicBezTo>
                        <a:cubicBezTo>
                          <a:pt x="4438315" y="-12444"/>
                          <a:pt x="4510670" y="15143"/>
                          <a:pt x="4705148" y="0"/>
                        </a:cubicBezTo>
                        <a:cubicBezTo>
                          <a:pt x="4899626" y="-15143"/>
                          <a:pt x="5139902" y="30474"/>
                          <a:pt x="5572966" y="0"/>
                        </a:cubicBezTo>
                        <a:cubicBezTo>
                          <a:pt x="5649702" y="673"/>
                          <a:pt x="5733410" y="78667"/>
                          <a:pt x="5722070" y="149104"/>
                        </a:cubicBezTo>
                        <a:cubicBezTo>
                          <a:pt x="5755473" y="416042"/>
                          <a:pt x="5685439" y="464440"/>
                          <a:pt x="5722070" y="745504"/>
                        </a:cubicBezTo>
                        <a:cubicBezTo>
                          <a:pt x="5715906" y="816842"/>
                          <a:pt x="5647006" y="898469"/>
                          <a:pt x="5572966" y="894608"/>
                        </a:cubicBezTo>
                        <a:cubicBezTo>
                          <a:pt x="5387029" y="908676"/>
                          <a:pt x="5382676" y="875889"/>
                          <a:pt x="5193296" y="894608"/>
                        </a:cubicBezTo>
                        <a:cubicBezTo>
                          <a:pt x="5003916" y="913327"/>
                          <a:pt x="4919559" y="887623"/>
                          <a:pt x="4705148" y="894608"/>
                        </a:cubicBezTo>
                        <a:cubicBezTo>
                          <a:pt x="4490737" y="901593"/>
                          <a:pt x="4348597" y="831813"/>
                          <a:pt x="4108523" y="894608"/>
                        </a:cubicBezTo>
                        <a:cubicBezTo>
                          <a:pt x="3868450" y="957403"/>
                          <a:pt x="3858687" y="886521"/>
                          <a:pt x="3674614" y="894608"/>
                        </a:cubicBezTo>
                        <a:cubicBezTo>
                          <a:pt x="3490541" y="902695"/>
                          <a:pt x="3369062" y="867340"/>
                          <a:pt x="3132228" y="894608"/>
                        </a:cubicBezTo>
                        <a:cubicBezTo>
                          <a:pt x="2895394" y="921876"/>
                          <a:pt x="2833819" y="860203"/>
                          <a:pt x="2752558" y="894608"/>
                        </a:cubicBezTo>
                        <a:cubicBezTo>
                          <a:pt x="2671297" y="929013"/>
                          <a:pt x="2324655" y="846613"/>
                          <a:pt x="2101694" y="894608"/>
                        </a:cubicBezTo>
                        <a:cubicBezTo>
                          <a:pt x="1878733" y="942603"/>
                          <a:pt x="1828627" y="862083"/>
                          <a:pt x="1559308" y="894608"/>
                        </a:cubicBezTo>
                        <a:cubicBezTo>
                          <a:pt x="1289989" y="927133"/>
                          <a:pt x="1189134" y="894011"/>
                          <a:pt x="908445" y="894608"/>
                        </a:cubicBezTo>
                        <a:cubicBezTo>
                          <a:pt x="627756" y="895205"/>
                          <a:pt x="399220" y="818767"/>
                          <a:pt x="149104" y="894608"/>
                        </a:cubicBezTo>
                        <a:cubicBezTo>
                          <a:pt x="53265" y="880152"/>
                          <a:pt x="9672" y="835640"/>
                          <a:pt x="0" y="745504"/>
                        </a:cubicBezTo>
                        <a:cubicBezTo>
                          <a:pt x="-13454" y="569121"/>
                          <a:pt x="30681" y="307177"/>
                          <a:pt x="0" y="149104"/>
                        </a:cubicBezTo>
                        <a:close/>
                      </a:path>
                      <a:path w="5722070" h="894608" stroke="0" extrusionOk="0">
                        <a:moveTo>
                          <a:pt x="0" y="149104"/>
                        </a:moveTo>
                        <a:cubicBezTo>
                          <a:pt x="-3855" y="64378"/>
                          <a:pt x="48724" y="6768"/>
                          <a:pt x="149104" y="0"/>
                        </a:cubicBezTo>
                        <a:cubicBezTo>
                          <a:pt x="425241" y="-54656"/>
                          <a:pt x="486493" y="26273"/>
                          <a:pt x="799967" y="0"/>
                        </a:cubicBezTo>
                        <a:cubicBezTo>
                          <a:pt x="1113441" y="-26273"/>
                          <a:pt x="1107199" y="10075"/>
                          <a:pt x="1288115" y="0"/>
                        </a:cubicBezTo>
                        <a:cubicBezTo>
                          <a:pt x="1469031" y="-10075"/>
                          <a:pt x="1520639" y="15348"/>
                          <a:pt x="1722024" y="0"/>
                        </a:cubicBezTo>
                        <a:cubicBezTo>
                          <a:pt x="1923409" y="-15348"/>
                          <a:pt x="2133599" y="71447"/>
                          <a:pt x="2318649" y="0"/>
                        </a:cubicBezTo>
                        <a:cubicBezTo>
                          <a:pt x="2503700" y="-71447"/>
                          <a:pt x="2680365" y="46916"/>
                          <a:pt x="2806796" y="0"/>
                        </a:cubicBezTo>
                        <a:cubicBezTo>
                          <a:pt x="2933227" y="-46916"/>
                          <a:pt x="3325177" y="19605"/>
                          <a:pt x="3457660" y="0"/>
                        </a:cubicBezTo>
                        <a:cubicBezTo>
                          <a:pt x="3590143" y="-19605"/>
                          <a:pt x="3723167" y="41685"/>
                          <a:pt x="3891569" y="0"/>
                        </a:cubicBezTo>
                        <a:cubicBezTo>
                          <a:pt x="4059971" y="-41685"/>
                          <a:pt x="4319475" y="59793"/>
                          <a:pt x="4542432" y="0"/>
                        </a:cubicBezTo>
                        <a:cubicBezTo>
                          <a:pt x="4765389" y="-59793"/>
                          <a:pt x="4776339" y="27622"/>
                          <a:pt x="4922103" y="0"/>
                        </a:cubicBezTo>
                        <a:cubicBezTo>
                          <a:pt x="5067867" y="-27622"/>
                          <a:pt x="5275473" y="8260"/>
                          <a:pt x="5572966" y="0"/>
                        </a:cubicBezTo>
                        <a:cubicBezTo>
                          <a:pt x="5664565" y="13771"/>
                          <a:pt x="5723261" y="79089"/>
                          <a:pt x="5722070" y="149104"/>
                        </a:cubicBezTo>
                        <a:cubicBezTo>
                          <a:pt x="5773725" y="383520"/>
                          <a:pt x="5719506" y="616434"/>
                          <a:pt x="5722070" y="745504"/>
                        </a:cubicBezTo>
                        <a:cubicBezTo>
                          <a:pt x="5729025" y="819218"/>
                          <a:pt x="5647002" y="891395"/>
                          <a:pt x="5572966" y="894608"/>
                        </a:cubicBezTo>
                        <a:cubicBezTo>
                          <a:pt x="5436095" y="913634"/>
                          <a:pt x="5200432" y="865539"/>
                          <a:pt x="5030580" y="894608"/>
                        </a:cubicBezTo>
                        <a:cubicBezTo>
                          <a:pt x="4860728" y="923677"/>
                          <a:pt x="4552434" y="853148"/>
                          <a:pt x="4379716" y="894608"/>
                        </a:cubicBezTo>
                        <a:cubicBezTo>
                          <a:pt x="4206998" y="936068"/>
                          <a:pt x="3962681" y="871883"/>
                          <a:pt x="3837330" y="894608"/>
                        </a:cubicBezTo>
                        <a:cubicBezTo>
                          <a:pt x="3711979" y="917333"/>
                          <a:pt x="3565507" y="854177"/>
                          <a:pt x="3457660" y="894608"/>
                        </a:cubicBezTo>
                        <a:cubicBezTo>
                          <a:pt x="3349813" y="935039"/>
                          <a:pt x="3153925" y="863678"/>
                          <a:pt x="3023751" y="894608"/>
                        </a:cubicBezTo>
                        <a:cubicBezTo>
                          <a:pt x="2893577" y="925538"/>
                          <a:pt x="2694442" y="832454"/>
                          <a:pt x="2372887" y="894608"/>
                        </a:cubicBezTo>
                        <a:cubicBezTo>
                          <a:pt x="2051332" y="956762"/>
                          <a:pt x="1974032" y="851113"/>
                          <a:pt x="1830501" y="894608"/>
                        </a:cubicBezTo>
                        <a:cubicBezTo>
                          <a:pt x="1686970" y="938103"/>
                          <a:pt x="1509556" y="858115"/>
                          <a:pt x="1396592" y="894608"/>
                        </a:cubicBezTo>
                        <a:cubicBezTo>
                          <a:pt x="1283628" y="931101"/>
                          <a:pt x="1010173" y="849016"/>
                          <a:pt x="854206" y="894608"/>
                        </a:cubicBezTo>
                        <a:cubicBezTo>
                          <a:pt x="698239" y="940200"/>
                          <a:pt x="309864" y="843560"/>
                          <a:pt x="149104" y="894608"/>
                        </a:cubicBezTo>
                        <a:cubicBezTo>
                          <a:pt x="68058" y="890602"/>
                          <a:pt x="4176" y="832367"/>
                          <a:pt x="0" y="745504"/>
                        </a:cubicBezTo>
                        <a:cubicBezTo>
                          <a:pt x="-43439" y="572414"/>
                          <a:pt x="44173" y="291614"/>
                          <a:pt x="0" y="1491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Compute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E2091BB-A702-446F-875C-D036C0A05B72}"/>
              </a:ext>
            </a:extLst>
          </p:cNvPr>
          <p:cNvSpPr/>
          <p:nvPr/>
        </p:nvSpPr>
        <p:spPr>
          <a:xfrm>
            <a:off x="10368773" y="5348163"/>
            <a:ext cx="1152445" cy="371266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22070"/>
                      <a:gd name="connsiteY0" fmla="*/ 149104 h 894608"/>
                      <a:gd name="connsiteX1" fmla="*/ 149104 w 5722070"/>
                      <a:gd name="connsiteY1" fmla="*/ 0 h 894608"/>
                      <a:gd name="connsiteX2" fmla="*/ 637252 w 5722070"/>
                      <a:gd name="connsiteY2" fmla="*/ 0 h 894608"/>
                      <a:gd name="connsiteX3" fmla="*/ 1016922 w 5722070"/>
                      <a:gd name="connsiteY3" fmla="*/ 0 h 894608"/>
                      <a:gd name="connsiteX4" fmla="*/ 1613547 w 5722070"/>
                      <a:gd name="connsiteY4" fmla="*/ 0 h 894608"/>
                      <a:gd name="connsiteX5" fmla="*/ 2047456 w 5722070"/>
                      <a:gd name="connsiteY5" fmla="*/ 0 h 894608"/>
                      <a:gd name="connsiteX6" fmla="*/ 2427126 w 5722070"/>
                      <a:gd name="connsiteY6" fmla="*/ 0 h 894608"/>
                      <a:gd name="connsiteX7" fmla="*/ 2861035 w 5722070"/>
                      <a:gd name="connsiteY7" fmla="*/ 0 h 894608"/>
                      <a:gd name="connsiteX8" fmla="*/ 3457660 w 5722070"/>
                      <a:gd name="connsiteY8" fmla="*/ 0 h 894608"/>
                      <a:gd name="connsiteX9" fmla="*/ 3891569 w 5722070"/>
                      <a:gd name="connsiteY9" fmla="*/ 0 h 894608"/>
                      <a:gd name="connsiteX10" fmla="*/ 4271239 w 5722070"/>
                      <a:gd name="connsiteY10" fmla="*/ 0 h 894608"/>
                      <a:gd name="connsiteX11" fmla="*/ 4705148 w 5722070"/>
                      <a:gd name="connsiteY11" fmla="*/ 0 h 894608"/>
                      <a:gd name="connsiteX12" fmla="*/ 5572966 w 5722070"/>
                      <a:gd name="connsiteY12" fmla="*/ 0 h 894608"/>
                      <a:gd name="connsiteX13" fmla="*/ 5722070 w 5722070"/>
                      <a:gd name="connsiteY13" fmla="*/ 149104 h 894608"/>
                      <a:gd name="connsiteX14" fmla="*/ 5722070 w 5722070"/>
                      <a:gd name="connsiteY14" fmla="*/ 745504 h 894608"/>
                      <a:gd name="connsiteX15" fmla="*/ 5572966 w 5722070"/>
                      <a:gd name="connsiteY15" fmla="*/ 894608 h 894608"/>
                      <a:gd name="connsiteX16" fmla="*/ 5193296 w 5722070"/>
                      <a:gd name="connsiteY16" fmla="*/ 894608 h 894608"/>
                      <a:gd name="connsiteX17" fmla="*/ 4705148 w 5722070"/>
                      <a:gd name="connsiteY17" fmla="*/ 894608 h 894608"/>
                      <a:gd name="connsiteX18" fmla="*/ 4108523 w 5722070"/>
                      <a:gd name="connsiteY18" fmla="*/ 894608 h 894608"/>
                      <a:gd name="connsiteX19" fmla="*/ 3674614 w 5722070"/>
                      <a:gd name="connsiteY19" fmla="*/ 894608 h 894608"/>
                      <a:gd name="connsiteX20" fmla="*/ 3132228 w 5722070"/>
                      <a:gd name="connsiteY20" fmla="*/ 894608 h 894608"/>
                      <a:gd name="connsiteX21" fmla="*/ 2752558 w 5722070"/>
                      <a:gd name="connsiteY21" fmla="*/ 894608 h 894608"/>
                      <a:gd name="connsiteX22" fmla="*/ 2101694 w 5722070"/>
                      <a:gd name="connsiteY22" fmla="*/ 894608 h 894608"/>
                      <a:gd name="connsiteX23" fmla="*/ 1559308 w 5722070"/>
                      <a:gd name="connsiteY23" fmla="*/ 894608 h 894608"/>
                      <a:gd name="connsiteX24" fmla="*/ 908445 w 5722070"/>
                      <a:gd name="connsiteY24" fmla="*/ 894608 h 894608"/>
                      <a:gd name="connsiteX25" fmla="*/ 149104 w 5722070"/>
                      <a:gd name="connsiteY25" fmla="*/ 894608 h 894608"/>
                      <a:gd name="connsiteX26" fmla="*/ 0 w 5722070"/>
                      <a:gd name="connsiteY26" fmla="*/ 745504 h 894608"/>
                      <a:gd name="connsiteX27" fmla="*/ 0 w 5722070"/>
                      <a:gd name="connsiteY27" fmla="*/ 149104 h 894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722070" h="894608" fill="none" extrusionOk="0">
                        <a:moveTo>
                          <a:pt x="0" y="149104"/>
                        </a:moveTo>
                        <a:cubicBezTo>
                          <a:pt x="-396" y="58546"/>
                          <a:pt x="69961" y="2019"/>
                          <a:pt x="149104" y="0"/>
                        </a:cubicBezTo>
                        <a:cubicBezTo>
                          <a:pt x="317678" y="-50286"/>
                          <a:pt x="515094" y="32797"/>
                          <a:pt x="637252" y="0"/>
                        </a:cubicBezTo>
                        <a:cubicBezTo>
                          <a:pt x="759410" y="-32797"/>
                          <a:pt x="938612" y="400"/>
                          <a:pt x="1016922" y="0"/>
                        </a:cubicBezTo>
                        <a:cubicBezTo>
                          <a:pt x="1095232" y="-400"/>
                          <a:pt x="1477096" y="13939"/>
                          <a:pt x="1613547" y="0"/>
                        </a:cubicBezTo>
                        <a:cubicBezTo>
                          <a:pt x="1749998" y="-13939"/>
                          <a:pt x="1836491" y="5148"/>
                          <a:pt x="2047456" y="0"/>
                        </a:cubicBezTo>
                        <a:cubicBezTo>
                          <a:pt x="2258421" y="-5148"/>
                          <a:pt x="2269750" y="11385"/>
                          <a:pt x="2427126" y="0"/>
                        </a:cubicBezTo>
                        <a:cubicBezTo>
                          <a:pt x="2584502" y="-11385"/>
                          <a:pt x="2655452" y="51788"/>
                          <a:pt x="2861035" y="0"/>
                        </a:cubicBezTo>
                        <a:cubicBezTo>
                          <a:pt x="3066618" y="-51788"/>
                          <a:pt x="3295987" y="8501"/>
                          <a:pt x="3457660" y="0"/>
                        </a:cubicBezTo>
                        <a:cubicBezTo>
                          <a:pt x="3619333" y="-8501"/>
                          <a:pt x="3752582" y="40339"/>
                          <a:pt x="3891569" y="0"/>
                        </a:cubicBezTo>
                        <a:cubicBezTo>
                          <a:pt x="4030556" y="-40339"/>
                          <a:pt x="4104163" y="12444"/>
                          <a:pt x="4271239" y="0"/>
                        </a:cubicBezTo>
                        <a:cubicBezTo>
                          <a:pt x="4438315" y="-12444"/>
                          <a:pt x="4510670" y="15143"/>
                          <a:pt x="4705148" y="0"/>
                        </a:cubicBezTo>
                        <a:cubicBezTo>
                          <a:pt x="4899626" y="-15143"/>
                          <a:pt x="5139902" y="30474"/>
                          <a:pt x="5572966" y="0"/>
                        </a:cubicBezTo>
                        <a:cubicBezTo>
                          <a:pt x="5649702" y="673"/>
                          <a:pt x="5733410" y="78667"/>
                          <a:pt x="5722070" y="149104"/>
                        </a:cubicBezTo>
                        <a:cubicBezTo>
                          <a:pt x="5755473" y="416042"/>
                          <a:pt x="5685439" y="464440"/>
                          <a:pt x="5722070" y="745504"/>
                        </a:cubicBezTo>
                        <a:cubicBezTo>
                          <a:pt x="5715906" y="816842"/>
                          <a:pt x="5647006" y="898469"/>
                          <a:pt x="5572966" y="894608"/>
                        </a:cubicBezTo>
                        <a:cubicBezTo>
                          <a:pt x="5387029" y="908676"/>
                          <a:pt x="5382676" y="875889"/>
                          <a:pt x="5193296" y="894608"/>
                        </a:cubicBezTo>
                        <a:cubicBezTo>
                          <a:pt x="5003916" y="913327"/>
                          <a:pt x="4919559" y="887623"/>
                          <a:pt x="4705148" y="894608"/>
                        </a:cubicBezTo>
                        <a:cubicBezTo>
                          <a:pt x="4490737" y="901593"/>
                          <a:pt x="4348597" y="831813"/>
                          <a:pt x="4108523" y="894608"/>
                        </a:cubicBezTo>
                        <a:cubicBezTo>
                          <a:pt x="3868450" y="957403"/>
                          <a:pt x="3858687" y="886521"/>
                          <a:pt x="3674614" y="894608"/>
                        </a:cubicBezTo>
                        <a:cubicBezTo>
                          <a:pt x="3490541" y="902695"/>
                          <a:pt x="3369062" y="867340"/>
                          <a:pt x="3132228" y="894608"/>
                        </a:cubicBezTo>
                        <a:cubicBezTo>
                          <a:pt x="2895394" y="921876"/>
                          <a:pt x="2833819" y="860203"/>
                          <a:pt x="2752558" y="894608"/>
                        </a:cubicBezTo>
                        <a:cubicBezTo>
                          <a:pt x="2671297" y="929013"/>
                          <a:pt x="2324655" y="846613"/>
                          <a:pt x="2101694" y="894608"/>
                        </a:cubicBezTo>
                        <a:cubicBezTo>
                          <a:pt x="1878733" y="942603"/>
                          <a:pt x="1828627" y="862083"/>
                          <a:pt x="1559308" y="894608"/>
                        </a:cubicBezTo>
                        <a:cubicBezTo>
                          <a:pt x="1289989" y="927133"/>
                          <a:pt x="1189134" y="894011"/>
                          <a:pt x="908445" y="894608"/>
                        </a:cubicBezTo>
                        <a:cubicBezTo>
                          <a:pt x="627756" y="895205"/>
                          <a:pt x="399220" y="818767"/>
                          <a:pt x="149104" y="894608"/>
                        </a:cubicBezTo>
                        <a:cubicBezTo>
                          <a:pt x="53265" y="880152"/>
                          <a:pt x="9672" y="835640"/>
                          <a:pt x="0" y="745504"/>
                        </a:cubicBezTo>
                        <a:cubicBezTo>
                          <a:pt x="-13454" y="569121"/>
                          <a:pt x="30681" y="307177"/>
                          <a:pt x="0" y="149104"/>
                        </a:cubicBezTo>
                        <a:close/>
                      </a:path>
                      <a:path w="5722070" h="894608" stroke="0" extrusionOk="0">
                        <a:moveTo>
                          <a:pt x="0" y="149104"/>
                        </a:moveTo>
                        <a:cubicBezTo>
                          <a:pt x="-3855" y="64378"/>
                          <a:pt x="48724" y="6768"/>
                          <a:pt x="149104" y="0"/>
                        </a:cubicBezTo>
                        <a:cubicBezTo>
                          <a:pt x="425241" y="-54656"/>
                          <a:pt x="486493" y="26273"/>
                          <a:pt x="799967" y="0"/>
                        </a:cubicBezTo>
                        <a:cubicBezTo>
                          <a:pt x="1113441" y="-26273"/>
                          <a:pt x="1107199" y="10075"/>
                          <a:pt x="1288115" y="0"/>
                        </a:cubicBezTo>
                        <a:cubicBezTo>
                          <a:pt x="1469031" y="-10075"/>
                          <a:pt x="1520639" y="15348"/>
                          <a:pt x="1722024" y="0"/>
                        </a:cubicBezTo>
                        <a:cubicBezTo>
                          <a:pt x="1923409" y="-15348"/>
                          <a:pt x="2133599" y="71447"/>
                          <a:pt x="2318649" y="0"/>
                        </a:cubicBezTo>
                        <a:cubicBezTo>
                          <a:pt x="2503700" y="-71447"/>
                          <a:pt x="2680365" y="46916"/>
                          <a:pt x="2806796" y="0"/>
                        </a:cubicBezTo>
                        <a:cubicBezTo>
                          <a:pt x="2933227" y="-46916"/>
                          <a:pt x="3325177" y="19605"/>
                          <a:pt x="3457660" y="0"/>
                        </a:cubicBezTo>
                        <a:cubicBezTo>
                          <a:pt x="3590143" y="-19605"/>
                          <a:pt x="3723167" y="41685"/>
                          <a:pt x="3891569" y="0"/>
                        </a:cubicBezTo>
                        <a:cubicBezTo>
                          <a:pt x="4059971" y="-41685"/>
                          <a:pt x="4319475" y="59793"/>
                          <a:pt x="4542432" y="0"/>
                        </a:cubicBezTo>
                        <a:cubicBezTo>
                          <a:pt x="4765389" y="-59793"/>
                          <a:pt x="4776339" y="27622"/>
                          <a:pt x="4922103" y="0"/>
                        </a:cubicBezTo>
                        <a:cubicBezTo>
                          <a:pt x="5067867" y="-27622"/>
                          <a:pt x="5275473" y="8260"/>
                          <a:pt x="5572966" y="0"/>
                        </a:cubicBezTo>
                        <a:cubicBezTo>
                          <a:pt x="5664565" y="13771"/>
                          <a:pt x="5723261" y="79089"/>
                          <a:pt x="5722070" y="149104"/>
                        </a:cubicBezTo>
                        <a:cubicBezTo>
                          <a:pt x="5773725" y="383520"/>
                          <a:pt x="5719506" y="616434"/>
                          <a:pt x="5722070" y="745504"/>
                        </a:cubicBezTo>
                        <a:cubicBezTo>
                          <a:pt x="5729025" y="819218"/>
                          <a:pt x="5647002" y="891395"/>
                          <a:pt x="5572966" y="894608"/>
                        </a:cubicBezTo>
                        <a:cubicBezTo>
                          <a:pt x="5436095" y="913634"/>
                          <a:pt x="5200432" y="865539"/>
                          <a:pt x="5030580" y="894608"/>
                        </a:cubicBezTo>
                        <a:cubicBezTo>
                          <a:pt x="4860728" y="923677"/>
                          <a:pt x="4552434" y="853148"/>
                          <a:pt x="4379716" y="894608"/>
                        </a:cubicBezTo>
                        <a:cubicBezTo>
                          <a:pt x="4206998" y="936068"/>
                          <a:pt x="3962681" y="871883"/>
                          <a:pt x="3837330" y="894608"/>
                        </a:cubicBezTo>
                        <a:cubicBezTo>
                          <a:pt x="3711979" y="917333"/>
                          <a:pt x="3565507" y="854177"/>
                          <a:pt x="3457660" y="894608"/>
                        </a:cubicBezTo>
                        <a:cubicBezTo>
                          <a:pt x="3349813" y="935039"/>
                          <a:pt x="3153925" y="863678"/>
                          <a:pt x="3023751" y="894608"/>
                        </a:cubicBezTo>
                        <a:cubicBezTo>
                          <a:pt x="2893577" y="925538"/>
                          <a:pt x="2694442" y="832454"/>
                          <a:pt x="2372887" y="894608"/>
                        </a:cubicBezTo>
                        <a:cubicBezTo>
                          <a:pt x="2051332" y="956762"/>
                          <a:pt x="1974032" y="851113"/>
                          <a:pt x="1830501" y="894608"/>
                        </a:cubicBezTo>
                        <a:cubicBezTo>
                          <a:pt x="1686970" y="938103"/>
                          <a:pt x="1509556" y="858115"/>
                          <a:pt x="1396592" y="894608"/>
                        </a:cubicBezTo>
                        <a:cubicBezTo>
                          <a:pt x="1283628" y="931101"/>
                          <a:pt x="1010173" y="849016"/>
                          <a:pt x="854206" y="894608"/>
                        </a:cubicBezTo>
                        <a:cubicBezTo>
                          <a:pt x="698239" y="940200"/>
                          <a:pt x="309864" y="843560"/>
                          <a:pt x="149104" y="894608"/>
                        </a:cubicBezTo>
                        <a:cubicBezTo>
                          <a:pt x="68058" y="890602"/>
                          <a:pt x="4176" y="832367"/>
                          <a:pt x="0" y="745504"/>
                        </a:cubicBezTo>
                        <a:cubicBezTo>
                          <a:pt x="-43439" y="572414"/>
                          <a:pt x="44173" y="291614"/>
                          <a:pt x="0" y="1491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Store Data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2982A01-C617-4EA5-9A2B-C45BE0CBC760}"/>
              </a:ext>
            </a:extLst>
          </p:cNvPr>
          <p:cNvSpPr/>
          <p:nvPr/>
        </p:nvSpPr>
        <p:spPr>
          <a:xfrm>
            <a:off x="8926474" y="5818513"/>
            <a:ext cx="1152445" cy="371266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22070"/>
                      <a:gd name="connsiteY0" fmla="*/ 149104 h 894608"/>
                      <a:gd name="connsiteX1" fmla="*/ 149104 w 5722070"/>
                      <a:gd name="connsiteY1" fmla="*/ 0 h 894608"/>
                      <a:gd name="connsiteX2" fmla="*/ 637252 w 5722070"/>
                      <a:gd name="connsiteY2" fmla="*/ 0 h 894608"/>
                      <a:gd name="connsiteX3" fmla="*/ 1016922 w 5722070"/>
                      <a:gd name="connsiteY3" fmla="*/ 0 h 894608"/>
                      <a:gd name="connsiteX4" fmla="*/ 1613547 w 5722070"/>
                      <a:gd name="connsiteY4" fmla="*/ 0 h 894608"/>
                      <a:gd name="connsiteX5" fmla="*/ 2047456 w 5722070"/>
                      <a:gd name="connsiteY5" fmla="*/ 0 h 894608"/>
                      <a:gd name="connsiteX6" fmla="*/ 2427126 w 5722070"/>
                      <a:gd name="connsiteY6" fmla="*/ 0 h 894608"/>
                      <a:gd name="connsiteX7" fmla="*/ 2861035 w 5722070"/>
                      <a:gd name="connsiteY7" fmla="*/ 0 h 894608"/>
                      <a:gd name="connsiteX8" fmla="*/ 3457660 w 5722070"/>
                      <a:gd name="connsiteY8" fmla="*/ 0 h 894608"/>
                      <a:gd name="connsiteX9" fmla="*/ 3891569 w 5722070"/>
                      <a:gd name="connsiteY9" fmla="*/ 0 h 894608"/>
                      <a:gd name="connsiteX10" fmla="*/ 4271239 w 5722070"/>
                      <a:gd name="connsiteY10" fmla="*/ 0 h 894608"/>
                      <a:gd name="connsiteX11" fmla="*/ 4705148 w 5722070"/>
                      <a:gd name="connsiteY11" fmla="*/ 0 h 894608"/>
                      <a:gd name="connsiteX12" fmla="*/ 5572966 w 5722070"/>
                      <a:gd name="connsiteY12" fmla="*/ 0 h 894608"/>
                      <a:gd name="connsiteX13" fmla="*/ 5722070 w 5722070"/>
                      <a:gd name="connsiteY13" fmla="*/ 149104 h 894608"/>
                      <a:gd name="connsiteX14" fmla="*/ 5722070 w 5722070"/>
                      <a:gd name="connsiteY14" fmla="*/ 745504 h 894608"/>
                      <a:gd name="connsiteX15" fmla="*/ 5572966 w 5722070"/>
                      <a:gd name="connsiteY15" fmla="*/ 894608 h 894608"/>
                      <a:gd name="connsiteX16" fmla="*/ 5193296 w 5722070"/>
                      <a:gd name="connsiteY16" fmla="*/ 894608 h 894608"/>
                      <a:gd name="connsiteX17" fmla="*/ 4705148 w 5722070"/>
                      <a:gd name="connsiteY17" fmla="*/ 894608 h 894608"/>
                      <a:gd name="connsiteX18" fmla="*/ 4108523 w 5722070"/>
                      <a:gd name="connsiteY18" fmla="*/ 894608 h 894608"/>
                      <a:gd name="connsiteX19" fmla="*/ 3674614 w 5722070"/>
                      <a:gd name="connsiteY19" fmla="*/ 894608 h 894608"/>
                      <a:gd name="connsiteX20" fmla="*/ 3132228 w 5722070"/>
                      <a:gd name="connsiteY20" fmla="*/ 894608 h 894608"/>
                      <a:gd name="connsiteX21" fmla="*/ 2752558 w 5722070"/>
                      <a:gd name="connsiteY21" fmla="*/ 894608 h 894608"/>
                      <a:gd name="connsiteX22" fmla="*/ 2101694 w 5722070"/>
                      <a:gd name="connsiteY22" fmla="*/ 894608 h 894608"/>
                      <a:gd name="connsiteX23" fmla="*/ 1559308 w 5722070"/>
                      <a:gd name="connsiteY23" fmla="*/ 894608 h 894608"/>
                      <a:gd name="connsiteX24" fmla="*/ 908445 w 5722070"/>
                      <a:gd name="connsiteY24" fmla="*/ 894608 h 894608"/>
                      <a:gd name="connsiteX25" fmla="*/ 149104 w 5722070"/>
                      <a:gd name="connsiteY25" fmla="*/ 894608 h 894608"/>
                      <a:gd name="connsiteX26" fmla="*/ 0 w 5722070"/>
                      <a:gd name="connsiteY26" fmla="*/ 745504 h 894608"/>
                      <a:gd name="connsiteX27" fmla="*/ 0 w 5722070"/>
                      <a:gd name="connsiteY27" fmla="*/ 149104 h 894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722070" h="894608" fill="none" extrusionOk="0">
                        <a:moveTo>
                          <a:pt x="0" y="149104"/>
                        </a:moveTo>
                        <a:cubicBezTo>
                          <a:pt x="-396" y="58546"/>
                          <a:pt x="69961" y="2019"/>
                          <a:pt x="149104" y="0"/>
                        </a:cubicBezTo>
                        <a:cubicBezTo>
                          <a:pt x="317678" y="-50286"/>
                          <a:pt x="515094" y="32797"/>
                          <a:pt x="637252" y="0"/>
                        </a:cubicBezTo>
                        <a:cubicBezTo>
                          <a:pt x="759410" y="-32797"/>
                          <a:pt x="938612" y="400"/>
                          <a:pt x="1016922" y="0"/>
                        </a:cubicBezTo>
                        <a:cubicBezTo>
                          <a:pt x="1095232" y="-400"/>
                          <a:pt x="1477096" y="13939"/>
                          <a:pt x="1613547" y="0"/>
                        </a:cubicBezTo>
                        <a:cubicBezTo>
                          <a:pt x="1749998" y="-13939"/>
                          <a:pt x="1836491" y="5148"/>
                          <a:pt x="2047456" y="0"/>
                        </a:cubicBezTo>
                        <a:cubicBezTo>
                          <a:pt x="2258421" y="-5148"/>
                          <a:pt x="2269750" y="11385"/>
                          <a:pt x="2427126" y="0"/>
                        </a:cubicBezTo>
                        <a:cubicBezTo>
                          <a:pt x="2584502" y="-11385"/>
                          <a:pt x="2655452" y="51788"/>
                          <a:pt x="2861035" y="0"/>
                        </a:cubicBezTo>
                        <a:cubicBezTo>
                          <a:pt x="3066618" y="-51788"/>
                          <a:pt x="3295987" y="8501"/>
                          <a:pt x="3457660" y="0"/>
                        </a:cubicBezTo>
                        <a:cubicBezTo>
                          <a:pt x="3619333" y="-8501"/>
                          <a:pt x="3752582" y="40339"/>
                          <a:pt x="3891569" y="0"/>
                        </a:cubicBezTo>
                        <a:cubicBezTo>
                          <a:pt x="4030556" y="-40339"/>
                          <a:pt x="4104163" y="12444"/>
                          <a:pt x="4271239" y="0"/>
                        </a:cubicBezTo>
                        <a:cubicBezTo>
                          <a:pt x="4438315" y="-12444"/>
                          <a:pt x="4510670" y="15143"/>
                          <a:pt x="4705148" y="0"/>
                        </a:cubicBezTo>
                        <a:cubicBezTo>
                          <a:pt x="4899626" y="-15143"/>
                          <a:pt x="5139902" y="30474"/>
                          <a:pt x="5572966" y="0"/>
                        </a:cubicBezTo>
                        <a:cubicBezTo>
                          <a:pt x="5649702" y="673"/>
                          <a:pt x="5733410" y="78667"/>
                          <a:pt x="5722070" y="149104"/>
                        </a:cubicBezTo>
                        <a:cubicBezTo>
                          <a:pt x="5755473" y="416042"/>
                          <a:pt x="5685439" y="464440"/>
                          <a:pt x="5722070" y="745504"/>
                        </a:cubicBezTo>
                        <a:cubicBezTo>
                          <a:pt x="5715906" y="816842"/>
                          <a:pt x="5647006" y="898469"/>
                          <a:pt x="5572966" y="894608"/>
                        </a:cubicBezTo>
                        <a:cubicBezTo>
                          <a:pt x="5387029" y="908676"/>
                          <a:pt x="5382676" y="875889"/>
                          <a:pt x="5193296" y="894608"/>
                        </a:cubicBezTo>
                        <a:cubicBezTo>
                          <a:pt x="5003916" y="913327"/>
                          <a:pt x="4919559" y="887623"/>
                          <a:pt x="4705148" y="894608"/>
                        </a:cubicBezTo>
                        <a:cubicBezTo>
                          <a:pt x="4490737" y="901593"/>
                          <a:pt x="4348597" y="831813"/>
                          <a:pt x="4108523" y="894608"/>
                        </a:cubicBezTo>
                        <a:cubicBezTo>
                          <a:pt x="3868450" y="957403"/>
                          <a:pt x="3858687" y="886521"/>
                          <a:pt x="3674614" y="894608"/>
                        </a:cubicBezTo>
                        <a:cubicBezTo>
                          <a:pt x="3490541" y="902695"/>
                          <a:pt x="3369062" y="867340"/>
                          <a:pt x="3132228" y="894608"/>
                        </a:cubicBezTo>
                        <a:cubicBezTo>
                          <a:pt x="2895394" y="921876"/>
                          <a:pt x="2833819" y="860203"/>
                          <a:pt x="2752558" y="894608"/>
                        </a:cubicBezTo>
                        <a:cubicBezTo>
                          <a:pt x="2671297" y="929013"/>
                          <a:pt x="2324655" y="846613"/>
                          <a:pt x="2101694" y="894608"/>
                        </a:cubicBezTo>
                        <a:cubicBezTo>
                          <a:pt x="1878733" y="942603"/>
                          <a:pt x="1828627" y="862083"/>
                          <a:pt x="1559308" y="894608"/>
                        </a:cubicBezTo>
                        <a:cubicBezTo>
                          <a:pt x="1289989" y="927133"/>
                          <a:pt x="1189134" y="894011"/>
                          <a:pt x="908445" y="894608"/>
                        </a:cubicBezTo>
                        <a:cubicBezTo>
                          <a:pt x="627756" y="895205"/>
                          <a:pt x="399220" y="818767"/>
                          <a:pt x="149104" y="894608"/>
                        </a:cubicBezTo>
                        <a:cubicBezTo>
                          <a:pt x="53265" y="880152"/>
                          <a:pt x="9672" y="835640"/>
                          <a:pt x="0" y="745504"/>
                        </a:cubicBezTo>
                        <a:cubicBezTo>
                          <a:pt x="-13454" y="569121"/>
                          <a:pt x="30681" y="307177"/>
                          <a:pt x="0" y="149104"/>
                        </a:cubicBezTo>
                        <a:close/>
                      </a:path>
                      <a:path w="5722070" h="894608" stroke="0" extrusionOk="0">
                        <a:moveTo>
                          <a:pt x="0" y="149104"/>
                        </a:moveTo>
                        <a:cubicBezTo>
                          <a:pt x="-3855" y="64378"/>
                          <a:pt x="48724" y="6768"/>
                          <a:pt x="149104" y="0"/>
                        </a:cubicBezTo>
                        <a:cubicBezTo>
                          <a:pt x="425241" y="-54656"/>
                          <a:pt x="486493" y="26273"/>
                          <a:pt x="799967" y="0"/>
                        </a:cubicBezTo>
                        <a:cubicBezTo>
                          <a:pt x="1113441" y="-26273"/>
                          <a:pt x="1107199" y="10075"/>
                          <a:pt x="1288115" y="0"/>
                        </a:cubicBezTo>
                        <a:cubicBezTo>
                          <a:pt x="1469031" y="-10075"/>
                          <a:pt x="1520639" y="15348"/>
                          <a:pt x="1722024" y="0"/>
                        </a:cubicBezTo>
                        <a:cubicBezTo>
                          <a:pt x="1923409" y="-15348"/>
                          <a:pt x="2133599" y="71447"/>
                          <a:pt x="2318649" y="0"/>
                        </a:cubicBezTo>
                        <a:cubicBezTo>
                          <a:pt x="2503700" y="-71447"/>
                          <a:pt x="2680365" y="46916"/>
                          <a:pt x="2806796" y="0"/>
                        </a:cubicBezTo>
                        <a:cubicBezTo>
                          <a:pt x="2933227" y="-46916"/>
                          <a:pt x="3325177" y="19605"/>
                          <a:pt x="3457660" y="0"/>
                        </a:cubicBezTo>
                        <a:cubicBezTo>
                          <a:pt x="3590143" y="-19605"/>
                          <a:pt x="3723167" y="41685"/>
                          <a:pt x="3891569" y="0"/>
                        </a:cubicBezTo>
                        <a:cubicBezTo>
                          <a:pt x="4059971" y="-41685"/>
                          <a:pt x="4319475" y="59793"/>
                          <a:pt x="4542432" y="0"/>
                        </a:cubicBezTo>
                        <a:cubicBezTo>
                          <a:pt x="4765389" y="-59793"/>
                          <a:pt x="4776339" y="27622"/>
                          <a:pt x="4922103" y="0"/>
                        </a:cubicBezTo>
                        <a:cubicBezTo>
                          <a:pt x="5067867" y="-27622"/>
                          <a:pt x="5275473" y="8260"/>
                          <a:pt x="5572966" y="0"/>
                        </a:cubicBezTo>
                        <a:cubicBezTo>
                          <a:pt x="5664565" y="13771"/>
                          <a:pt x="5723261" y="79089"/>
                          <a:pt x="5722070" y="149104"/>
                        </a:cubicBezTo>
                        <a:cubicBezTo>
                          <a:pt x="5773725" y="383520"/>
                          <a:pt x="5719506" y="616434"/>
                          <a:pt x="5722070" y="745504"/>
                        </a:cubicBezTo>
                        <a:cubicBezTo>
                          <a:pt x="5729025" y="819218"/>
                          <a:pt x="5647002" y="891395"/>
                          <a:pt x="5572966" y="894608"/>
                        </a:cubicBezTo>
                        <a:cubicBezTo>
                          <a:pt x="5436095" y="913634"/>
                          <a:pt x="5200432" y="865539"/>
                          <a:pt x="5030580" y="894608"/>
                        </a:cubicBezTo>
                        <a:cubicBezTo>
                          <a:pt x="4860728" y="923677"/>
                          <a:pt x="4552434" y="853148"/>
                          <a:pt x="4379716" y="894608"/>
                        </a:cubicBezTo>
                        <a:cubicBezTo>
                          <a:pt x="4206998" y="936068"/>
                          <a:pt x="3962681" y="871883"/>
                          <a:pt x="3837330" y="894608"/>
                        </a:cubicBezTo>
                        <a:cubicBezTo>
                          <a:pt x="3711979" y="917333"/>
                          <a:pt x="3565507" y="854177"/>
                          <a:pt x="3457660" y="894608"/>
                        </a:cubicBezTo>
                        <a:cubicBezTo>
                          <a:pt x="3349813" y="935039"/>
                          <a:pt x="3153925" y="863678"/>
                          <a:pt x="3023751" y="894608"/>
                        </a:cubicBezTo>
                        <a:cubicBezTo>
                          <a:pt x="2893577" y="925538"/>
                          <a:pt x="2694442" y="832454"/>
                          <a:pt x="2372887" y="894608"/>
                        </a:cubicBezTo>
                        <a:cubicBezTo>
                          <a:pt x="2051332" y="956762"/>
                          <a:pt x="1974032" y="851113"/>
                          <a:pt x="1830501" y="894608"/>
                        </a:cubicBezTo>
                        <a:cubicBezTo>
                          <a:pt x="1686970" y="938103"/>
                          <a:pt x="1509556" y="858115"/>
                          <a:pt x="1396592" y="894608"/>
                        </a:cubicBezTo>
                        <a:cubicBezTo>
                          <a:pt x="1283628" y="931101"/>
                          <a:pt x="1010173" y="849016"/>
                          <a:pt x="854206" y="894608"/>
                        </a:cubicBezTo>
                        <a:cubicBezTo>
                          <a:pt x="698239" y="940200"/>
                          <a:pt x="309864" y="843560"/>
                          <a:pt x="149104" y="894608"/>
                        </a:cubicBezTo>
                        <a:cubicBezTo>
                          <a:pt x="68058" y="890602"/>
                          <a:pt x="4176" y="832367"/>
                          <a:pt x="0" y="745504"/>
                        </a:cubicBezTo>
                        <a:cubicBezTo>
                          <a:pt x="-43439" y="572414"/>
                          <a:pt x="44173" y="291614"/>
                          <a:pt x="0" y="1491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Load Data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48310D4-3676-4DDE-8DBC-D3ECB4183C84}"/>
              </a:ext>
            </a:extLst>
          </p:cNvPr>
          <p:cNvSpPr txBox="1"/>
          <p:nvPr/>
        </p:nvSpPr>
        <p:spPr>
          <a:xfrm>
            <a:off x="5350434" y="4868633"/>
            <a:ext cx="8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Tile #0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9419B52-BACE-43D0-951E-A3E7A81A242A}"/>
              </a:ext>
            </a:extLst>
          </p:cNvPr>
          <p:cNvSpPr txBox="1"/>
          <p:nvPr/>
        </p:nvSpPr>
        <p:spPr>
          <a:xfrm>
            <a:off x="5350434" y="5332971"/>
            <a:ext cx="8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Tile #1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C346B9-996B-4D14-97CA-3A7235B1C133}"/>
              </a:ext>
            </a:extLst>
          </p:cNvPr>
          <p:cNvSpPr txBox="1"/>
          <p:nvPr/>
        </p:nvSpPr>
        <p:spPr>
          <a:xfrm>
            <a:off x="5350434" y="5797310"/>
            <a:ext cx="8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Tile #2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3C009BF-AE01-4D75-8618-BFB62ADC0E38}"/>
              </a:ext>
            </a:extLst>
          </p:cNvPr>
          <p:cNvSpPr txBox="1"/>
          <p:nvPr/>
        </p:nvSpPr>
        <p:spPr>
          <a:xfrm>
            <a:off x="5355870" y="6264731"/>
            <a:ext cx="81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… …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4302067-ED6F-4917-B1D3-3B6338313709}"/>
              </a:ext>
            </a:extLst>
          </p:cNvPr>
          <p:cNvSpPr txBox="1"/>
          <p:nvPr/>
        </p:nvSpPr>
        <p:spPr>
          <a:xfrm>
            <a:off x="11679809" y="4793381"/>
            <a:ext cx="82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Time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8EE8BFC1-AFD6-4493-8B39-C6E987CF1E29}"/>
              </a:ext>
            </a:extLst>
          </p:cNvPr>
          <p:cNvSpPr/>
          <p:nvPr/>
        </p:nvSpPr>
        <p:spPr>
          <a:xfrm>
            <a:off x="10368773" y="5818513"/>
            <a:ext cx="1380359" cy="371266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22070"/>
                      <a:gd name="connsiteY0" fmla="*/ 149104 h 894608"/>
                      <a:gd name="connsiteX1" fmla="*/ 149104 w 5722070"/>
                      <a:gd name="connsiteY1" fmla="*/ 0 h 894608"/>
                      <a:gd name="connsiteX2" fmla="*/ 637252 w 5722070"/>
                      <a:gd name="connsiteY2" fmla="*/ 0 h 894608"/>
                      <a:gd name="connsiteX3" fmla="*/ 1016922 w 5722070"/>
                      <a:gd name="connsiteY3" fmla="*/ 0 h 894608"/>
                      <a:gd name="connsiteX4" fmla="*/ 1613547 w 5722070"/>
                      <a:gd name="connsiteY4" fmla="*/ 0 h 894608"/>
                      <a:gd name="connsiteX5" fmla="*/ 2047456 w 5722070"/>
                      <a:gd name="connsiteY5" fmla="*/ 0 h 894608"/>
                      <a:gd name="connsiteX6" fmla="*/ 2427126 w 5722070"/>
                      <a:gd name="connsiteY6" fmla="*/ 0 h 894608"/>
                      <a:gd name="connsiteX7" fmla="*/ 2861035 w 5722070"/>
                      <a:gd name="connsiteY7" fmla="*/ 0 h 894608"/>
                      <a:gd name="connsiteX8" fmla="*/ 3457660 w 5722070"/>
                      <a:gd name="connsiteY8" fmla="*/ 0 h 894608"/>
                      <a:gd name="connsiteX9" fmla="*/ 3891569 w 5722070"/>
                      <a:gd name="connsiteY9" fmla="*/ 0 h 894608"/>
                      <a:gd name="connsiteX10" fmla="*/ 4271239 w 5722070"/>
                      <a:gd name="connsiteY10" fmla="*/ 0 h 894608"/>
                      <a:gd name="connsiteX11" fmla="*/ 4705148 w 5722070"/>
                      <a:gd name="connsiteY11" fmla="*/ 0 h 894608"/>
                      <a:gd name="connsiteX12" fmla="*/ 5572966 w 5722070"/>
                      <a:gd name="connsiteY12" fmla="*/ 0 h 894608"/>
                      <a:gd name="connsiteX13" fmla="*/ 5722070 w 5722070"/>
                      <a:gd name="connsiteY13" fmla="*/ 149104 h 894608"/>
                      <a:gd name="connsiteX14" fmla="*/ 5722070 w 5722070"/>
                      <a:gd name="connsiteY14" fmla="*/ 745504 h 894608"/>
                      <a:gd name="connsiteX15" fmla="*/ 5572966 w 5722070"/>
                      <a:gd name="connsiteY15" fmla="*/ 894608 h 894608"/>
                      <a:gd name="connsiteX16" fmla="*/ 5193296 w 5722070"/>
                      <a:gd name="connsiteY16" fmla="*/ 894608 h 894608"/>
                      <a:gd name="connsiteX17" fmla="*/ 4705148 w 5722070"/>
                      <a:gd name="connsiteY17" fmla="*/ 894608 h 894608"/>
                      <a:gd name="connsiteX18" fmla="*/ 4108523 w 5722070"/>
                      <a:gd name="connsiteY18" fmla="*/ 894608 h 894608"/>
                      <a:gd name="connsiteX19" fmla="*/ 3674614 w 5722070"/>
                      <a:gd name="connsiteY19" fmla="*/ 894608 h 894608"/>
                      <a:gd name="connsiteX20" fmla="*/ 3132228 w 5722070"/>
                      <a:gd name="connsiteY20" fmla="*/ 894608 h 894608"/>
                      <a:gd name="connsiteX21" fmla="*/ 2752558 w 5722070"/>
                      <a:gd name="connsiteY21" fmla="*/ 894608 h 894608"/>
                      <a:gd name="connsiteX22" fmla="*/ 2101694 w 5722070"/>
                      <a:gd name="connsiteY22" fmla="*/ 894608 h 894608"/>
                      <a:gd name="connsiteX23" fmla="*/ 1559308 w 5722070"/>
                      <a:gd name="connsiteY23" fmla="*/ 894608 h 894608"/>
                      <a:gd name="connsiteX24" fmla="*/ 908445 w 5722070"/>
                      <a:gd name="connsiteY24" fmla="*/ 894608 h 894608"/>
                      <a:gd name="connsiteX25" fmla="*/ 149104 w 5722070"/>
                      <a:gd name="connsiteY25" fmla="*/ 894608 h 894608"/>
                      <a:gd name="connsiteX26" fmla="*/ 0 w 5722070"/>
                      <a:gd name="connsiteY26" fmla="*/ 745504 h 894608"/>
                      <a:gd name="connsiteX27" fmla="*/ 0 w 5722070"/>
                      <a:gd name="connsiteY27" fmla="*/ 149104 h 894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722070" h="894608" fill="none" extrusionOk="0">
                        <a:moveTo>
                          <a:pt x="0" y="149104"/>
                        </a:moveTo>
                        <a:cubicBezTo>
                          <a:pt x="-396" y="58546"/>
                          <a:pt x="69961" y="2019"/>
                          <a:pt x="149104" y="0"/>
                        </a:cubicBezTo>
                        <a:cubicBezTo>
                          <a:pt x="317678" y="-50286"/>
                          <a:pt x="515094" y="32797"/>
                          <a:pt x="637252" y="0"/>
                        </a:cubicBezTo>
                        <a:cubicBezTo>
                          <a:pt x="759410" y="-32797"/>
                          <a:pt x="938612" y="400"/>
                          <a:pt x="1016922" y="0"/>
                        </a:cubicBezTo>
                        <a:cubicBezTo>
                          <a:pt x="1095232" y="-400"/>
                          <a:pt x="1477096" y="13939"/>
                          <a:pt x="1613547" y="0"/>
                        </a:cubicBezTo>
                        <a:cubicBezTo>
                          <a:pt x="1749998" y="-13939"/>
                          <a:pt x="1836491" y="5148"/>
                          <a:pt x="2047456" y="0"/>
                        </a:cubicBezTo>
                        <a:cubicBezTo>
                          <a:pt x="2258421" y="-5148"/>
                          <a:pt x="2269750" y="11385"/>
                          <a:pt x="2427126" y="0"/>
                        </a:cubicBezTo>
                        <a:cubicBezTo>
                          <a:pt x="2584502" y="-11385"/>
                          <a:pt x="2655452" y="51788"/>
                          <a:pt x="2861035" y="0"/>
                        </a:cubicBezTo>
                        <a:cubicBezTo>
                          <a:pt x="3066618" y="-51788"/>
                          <a:pt x="3295987" y="8501"/>
                          <a:pt x="3457660" y="0"/>
                        </a:cubicBezTo>
                        <a:cubicBezTo>
                          <a:pt x="3619333" y="-8501"/>
                          <a:pt x="3752582" y="40339"/>
                          <a:pt x="3891569" y="0"/>
                        </a:cubicBezTo>
                        <a:cubicBezTo>
                          <a:pt x="4030556" y="-40339"/>
                          <a:pt x="4104163" y="12444"/>
                          <a:pt x="4271239" y="0"/>
                        </a:cubicBezTo>
                        <a:cubicBezTo>
                          <a:pt x="4438315" y="-12444"/>
                          <a:pt x="4510670" y="15143"/>
                          <a:pt x="4705148" y="0"/>
                        </a:cubicBezTo>
                        <a:cubicBezTo>
                          <a:pt x="4899626" y="-15143"/>
                          <a:pt x="5139902" y="30474"/>
                          <a:pt x="5572966" y="0"/>
                        </a:cubicBezTo>
                        <a:cubicBezTo>
                          <a:pt x="5649702" y="673"/>
                          <a:pt x="5733410" y="78667"/>
                          <a:pt x="5722070" y="149104"/>
                        </a:cubicBezTo>
                        <a:cubicBezTo>
                          <a:pt x="5755473" y="416042"/>
                          <a:pt x="5685439" y="464440"/>
                          <a:pt x="5722070" y="745504"/>
                        </a:cubicBezTo>
                        <a:cubicBezTo>
                          <a:pt x="5715906" y="816842"/>
                          <a:pt x="5647006" y="898469"/>
                          <a:pt x="5572966" y="894608"/>
                        </a:cubicBezTo>
                        <a:cubicBezTo>
                          <a:pt x="5387029" y="908676"/>
                          <a:pt x="5382676" y="875889"/>
                          <a:pt x="5193296" y="894608"/>
                        </a:cubicBezTo>
                        <a:cubicBezTo>
                          <a:pt x="5003916" y="913327"/>
                          <a:pt x="4919559" y="887623"/>
                          <a:pt x="4705148" y="894608"/>
                        </a:cubicBezTo>
                        <a:cubicBezTo>
                          <a:pt x="4490737" y="901593"/>
                          <a:pt x="4348597" y="831813"/>
                          <a:pt x="4108523" y="894608"/>
                        </a:cubicBezTo>
                        <a:cubicBezTo>
                          <a:pt x="3868450" y="957403"/>
                          <a:pt x="3858687" y="886521"/>
                          <a:pt x="3674614" y="894608"/>
                        </a:cubicBezTo>
                        <a:cubicBezTo>
                          <a:pt x="3490541" y="902695"/>
                          <a:pt x="3369062" y="867340"/>
                          <a:pt x="3132228" y="894608"/>
                        </a:cubicBezTo>
                        <a:cubicBezTo>
                          <a:pt x="2895394" y="921876"/>
                          <a:pt x="2833819" y="860203"/>
                          <a:pt x="2752558" y="894608"/>
                        </a:cubicBezTo>
                        <a:cubicBezTo>
                          <a:pt x="2671297" y="929013"/>
                          <a:pt x="2324655" y="846613"/>
                          <a:pt x="2101694" y="894608"/>
                        </a:cubicBezTo>
                        <a:cubicBezTo>
                          <a:pt x="1878733" y="942603"/>
                          <a:pt x="1828627" y="862083"/>
                          <a:pt x="1559308" y="894608"/>
                        </a:cubicBezTo>
                        <a:cubicBezTo>
                          <a:pt x="1289989" y="927133"/>
                          <a:pt x="1189134" y="894011"/>
                          <a:pt x="908445" y="894608"/>
                        </a:cubicBezTo>
                        <a:cubicBezTo>
                          <a:pt x="627756" y="895205"/>
                          <a:pt x="399220" y="818767"/>
                          <a:pt x="149104" y="894608"/>
                        </a:cubicBezTo>
                        <a:cubicBezTo>
                          <a:pt x="53265" y="880152"/>
                          <a:pt x="9672" y="835640"/>
                          <a:pt x="0" y="745504"/>
                        </a:cubicBezTo>
                        <a:cubicBezTo>
                          <a:pt x="-13454" y="569121"/>
                          <a:pt x="30681" y="307177"/>
                          <a:pt x="0" y="149104"/>
                        </a:cubicBezTo>
                        <a:close/>
                      </a:path>
                      <a:path w="5722070" h="894608" stroke="0" extrusionOk="0">
                        <a:moveTo>
                          <a:pt x="0" y="149104"/>
                        </a:moveTo>
                        <a:cubicBezTo>
                          <a:pt x="-3855" y="64378"/>
                          <a:pt x="48724" y="6768"/>
                          <a:pt x="149104" y="0"/>
                        </a:cubicBezTo>
                        <a:cubicBezTo>
                          <a:pt x="425241" y="-54656"/>
                          <a:pt x="486493" y="26273"/>
                          <a:pt x="799967" y="0"/>
                        </a:cubicBezTo>
                        <a:cubicBezTo>
                          <a:pt x="1113441" y="-26273"/>
                          <a:pt x="1107199" y="10075"/>
                          <a:pt x="1288115" y="0"/>
                        </a:cubicBezTo>
                        <a:cubicBezTo>
                          <a:pt x="1469031" y="-10075"/>
                          <a:pt x="1520639" y="15348"/>
                          <a:pt x="1722024" y="0"/>
                        </a:cubicBezTo>
                        <a:cubicBezTo>
                          <a:pt x="1923409" y="-15348"/>
                          <a:pt x="2133599" y="71447"/>
                          <a:pt x="2318649" y="0"/>
                        </a:cubicBezTo>
                        <a:cubicBezTo>
                          <a:pt x="2503700" y="-71447"/>
                          <a:pt x="2680365" y="46916"/>
                          <a:pt x="2806796" y="0"/>
                        </a:cubicBezTo>
                        <a:cubicBezTo>
                          <a:pt x="2933227" y="-46916"/>
                          <a:pt x="3325177" y="19605"/>
                          <a:pt x="3457660" y="0"/>
                        </a:cubicBezTo>
                        <a:cubicBezTo>
                          <a:pt x="3590143" y="-19605"/>
                          <a:pt x="3723167" y="41685"/>
                          <a:pt x="3891569" y="0"/>
                        </a:cubicBezTo>
                        <a:cubicBezTo>
                          <a:pt x="4059971" y="-41685"/>
                          <a:pt x="4319475" y="59793"/>
                          <a:pt x="4542432" y="0"/>
                        </a:cubicBezTo>
                        <a:cubicBezTo>
                          <a:pt x="4765389" y="-59793"/>
                          <a:pt x="4776339" y="27622"/>
                          <a:pt x="4922103" y="0"/>
                        </a:cubicBezTo>
                        <a:cubicBezTo>
                          <a:pt x="5067867" y="-27622"/>
                          <a:pt x="5275473" y="8260"/>
                          <a:pt x="5572966" y="0"/>
                        </a:cubicBezTo>
                        <a:cubicBezTo>
                          <a:pt x="5664565" y="13771"/>
                          <a:pt x="5723261" y="79089"/>
                          <a:pt x="5722070" y="149104"/>
                        </a:cubicBezTo>
                        <a:cubicBezTo>
                          <a:pt x="5773725" y="383520"/>
                          <a:pt x="5719506" y="616434"/>
                          <a:pt x="5722070" y="745504"/>
                        </a:cubicBezTo>
                        <a:cubicBezTo>
                          <a:pt x="5729025" y="819218"/>
                          <a:pt x="5647002" y="891395"/>
                          <a:pt x="5572966" y="894608"/>
                        </a:cubicBezTo>
                        <a:cubicBezTo>
                          <a:pt x="5436095" y="913634"/>
                          <a:pt x="5200432" y="865539"/>
                          <a:pt x="5030580" y="894608"/>
                        </a:cubicBezTo>
                        <a:cubicBezTo>
                          <a:pt x="4860728" y="923677"/>
                          <a:pt x="4552434" y="853148"/>
                          <a:pt x="4379716" y="894608"/>
                        </a:cubicBezTo>
                        <a:cubicBezTo>
                          <a:pt x="4206998" y="936068"/>
                          <a:pt x="3962681" y="871883"/>
                          <a:pt x="3837330" y="894608"/>
                        </a:cubicBezTo>
                        <a:cubicBezTo>
                          <a:pt x="3711979" y="917333"/>
                          <a:pt x="3565507" y="854177"/>
                          <a:pt x="3457660" y="894608"/>
                        </a:cubicBezTo>
                        <a:cubicBezTo>
                          <a:pt x="3349813" y="935039"/>
                          <a:pt x="3153925" y="863678"/>
                          <a:pt x="3023751" y="894608"/>
                        </a:cubicBezTo>
                        <a:cubicBezTo>
                          <a:pt x="2893577" y="925538"/>
                          <a:pt x="2694442" y="832454"/>
                          <a:pt x="2372887" y="894608"/>
                        </a:cubicBezTo>
                        <a:cubicBezTo>
                          <a:pt x="2051332" y="956762"/>
                          <a:pt x="1974032" y="851113"/>
                          <a:pt x="1830501" y="894608"/>
                        </a:cubicBezTo>
                        <a:cubicBezTo>
                          <a:pt x="1686970" y="938103"/>
                          <a:pt x="1509556" y="858115"/>
                          <a:pt x="1396592" y="894608"/>
                        </a:cubicBezTo>
                        <a:cubicBezTo>
                          <a:pt x="1283628" y="931101"/>
                          <a:pt x="1010173" y="849016"/>
                          <a:pt x="854206" y="894608"/>
                        </a:cubicBezTo>
                        <a:cubicBezTo>
                          <a:pt x="698239" y="940200"/>
                          <a:pt x="309864" y="843560"/>
                          <a:pt x="149104" y="894608"/>
                        </a:cubicBezTo>
                        <a:cubicBezTo>
                          <a:pt x="68058" y="890602"/>
                          <a:pt x="4176" y="832367"/>
                          <a:pt x="0" y="745504"/>
                        </a:cubicBezTo>
                        <a:cubicBezTo>
                          <a:pt x="-43439" y="572414"/>
                          <a:pt x="44173" y="291614"/>
                          <a:pt x="0" y="1491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Compute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8DF7D93-6435-408B-B484-74DCA888DEB4}"/>
              </a:ext>
            </a:extLst>
          </p:cNvPr>
          <p:cNvSpPr txBox="1"/>
          <p:nvPr/>
        </p:nvSpPr>
        <p:spPr>
          <a:xfrm>
            <a:off x="7718565" y="4369843"/>
            <a:ext cx="300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i="1" dirty="0"/>
              <a:t>Calculation of One DNN Layer</a:t>
            </a:r>
            <a:endParaRPr lang="en-US" sz="1800" b="1" i="1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37D1D28-7819-45FB-BC25-C121201C9CE3}"/>
              </a:ext>
            </a:extLst>
          </p:cNvPr>
          <p:cNvSpPr txBox="1"/>
          <p:nvPr/>
        </p:nvSpPr>
        <p:spPr>
          <a:xfrm>
            <a:off x="5484089" y="1646046"/>
            <a:ext cx="74758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External Memory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For storing input data, intermediate results, and weights</a:t>
            </a:r>
            <a:endParaRPr lang="en-US" b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On-chip Buffers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Implemented with BRAMs or URAMs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Processing Engine (PE)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An array of MAC units implemented with </a:t>
            </a:r>
            <a:r>
              <a:rPr lang="en-US" b="1" dirty="0"/>
              <a:t>DSPs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Carry out the parallel computation of CONV or GEMM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Same PE reused by all DNN layers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3665F2E0-DE46-4DA0-8E76-AC3A128872B0}"/>
              </a:ext>
            </a:extLst>
          </p:cNvPr>
          <p:cNvSpPr/>
          <p:nvPr/>
        </p:nvSpPr>
        <p:spPr>
          <a:xfrm>
            <a:off x="11807445" y="5819224"/>
            <a:ext cx="1152445" cy="371266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22070"/>
                      <a:gd name="connsiteY0" fmla="*/ 149104 h 894608"/>
                      <a:gd name="connsiteX1" fmla="*/ 149104 w 5722070"/>
                      <a:gd name="connsiteY1" fmla="*/ 0 h 894608"/>
                      <a:gd name="connsiteX2" fmla="*/ 637252 w 5722070"/>
                      <a:gd name="connsiteY2" fmla="*/ 0 h 894608"/>
                      <a:gd name="connsiteX3" fmla="*/ 1016922 w 5722070"/>
                      <a:gd name="connsiteY3" fmla="*/ 0 h 894608"/>
                      <a:gd name="connsiteX4" fmla="*/ 1613547 w 5722070"/>
                      <a:gd name="connsiteY4" fmla="*/ 0 h 894608"/>
                      <a:gd name="connsiteX5" fmla="*/ 2047456 w 5722070"/>
                      <a:gd name="connsiteY5" fmla="*/ 0 h 894608"/>
                      <a:gd name="connsiteX6" fmla="*/ 2427126 w 5722070"/>
                      <a:gd name="connsiteY6" fmla="*/ 0 h 894608"/>
                      <a:gd name="connsiteX7" fmla="*/ 2861035 w 5722070"/>
                      <a:gd name="connsiteY7" fmla="*/ 0 h 894608"/>
                      <a:gd name="connsiteX8" fmla="*/ 3457660 w 5722070"/>
                      <a:gd name="connsiteY8" fmla="*/ 0 h 894608"/>
                      <a:gd name="connsiteX9" fmla="*/ 3891569 w 5722070"/>
                      <a:gd name="connsiteY9" fmla="*/ 0 h 894608"/>
                      <a:gd name="connsiteX10" fmla="*/ 4271239 w 5722070"/>
                      <a:gd name="connsiteY10" fmla="*/ 0 h 894608"/>
                      <a:gd name="connsiteX11" fmla="*/ 4705148 w 5722070"/>
                      <a:gd name="connsiteY11" fmla="*/ 0 h 894608"/>
                      <a:gd name="connsiteX12" fmla="*/ 5572966 w 5722070"/>
                      <a:gd name="connsiteY12" fmla="*/ 0 h 894608"/>
                      <a:gd name="connsiteX13" fmla="*/ 5722070 w 5722070"/>
                      <a:gd name="connsiteY13" fmla="*/ 149104 h 894608"/>
                      <a:gd name="connsiteX14" fmla="*/ 5722070 w 5722070"/>
                      <a:gd name="connsiteY14" fmla="*/ 745504 h 894608"/>
                      <a:gd name="connsiteX15" fmla="*/ 5572966 w 5722070"/>
                      <a:gd name="connsiteY15" fmla="*/ 894608 h 894608"/>
                      <a:gd name="connsiteX16" fmla="*/ 5193296 w 5722070"/>
                      <a:gd name="connsiteY16" fmla="*/ 894608 h 894608"/>
                      <a:gd name="connsiteX17" fmla="*/ 4705148 w 5722070"/>
                      <a:gd name="connsiteY17" fmla="*/ 894608 h 894608"/>
                      <a:gd name="connsiteX18" fmla="*/ 4108523 w 5722070"/>
                      <a:gd name="connsiteY18" fmla="*/ 894608 h 894608"/>
                      <a:gd name="connsiteX19" fmla="*/ 3674614 w 5722070"/>
                      <a:gd name="connsiteY19" fmla="*/ 894608 h 894608"/>
                      <a:gd name="connsiteX20" fmla="*/ 3132228 w 5722070"/>
                      <a:gd name="connsiteY20" fmla="*/ 894608 h 894608"/>
                      <a:gd name="connsiteX21" fmla="*/ 2752558 w 5722070"/>
                      <a:gd name="connsiteY21" fmla="*/ 894608 h 894608"/>
                      <a:gd name="connsiteX22" fmla="*/ 2101694 w 5722070"/>
                      <a:gd name="connsiteY22" fmla="*/ 894608 h 894608"/>
                      <a:gd name="connsiteX23" fmla="*/ 1559308 w 5722070"/>
                      <a:gd name="connsiteY23" fmla="*/ 894608 h 894608"/>
                      <a:gd name="connsiteX24" fmla="*/ 908445 w 5722070"/>
                      <a:gd name="connsiteY24" fmla="*/ 894608 h 894608"/>
                      <a:gd name="connsiteX25" fmla="*/ 149104 w 5722070"/>
                      <a:gd name="connsiteY25" fmla="*/ 894608 h 894608"/>
                      <a:gd name="connsiteX26" fmla="*/ 0 w 5722070"/>
                      <a:gd name="connsiteY26" fmla="*/ 745504 h 894608"/>
                      <a:gd name="connsiteX27" fmla="*/ 0 w 5722070"/>
                      <a:gd name="connsiteY27" fmla="*/ 149104 h 894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722070" h="894608" fill="none" extrusionOk="0">
                        <a:moveTo>
                          <a:pt x="0" y="149104"/>
                        </a:moveTo>
                        <a:cubicBezTo>
                          <a:pt x="-396" y="58546"/>
                          <a:pt x="69961" y="2019"/>
                          <a:pt x="149104" y="0"/>
                        </a:cubicBezTo>
                        <a:cubicBezTo>
                          <a:pt x="317678" y="-50286"/>
                          <a:pt x="515094" y="32797"/>
                          <a:pt x="637252" y="0"/>
                        </a:cubicBezTo>
                        <a:cubicBezTo>
                          <a:pt x="759410" y="-32797"/>
                          <a:pt x="938612" y="400"/>
                          <a:pt x="1016922" y="0"/>
                        </a:cubicBezTo>
                        <a:cubicBezTo>
                          <a:pt x="1095232" y="-400"/>
                          <a:pt x="1477096" y="13939"/>
                          <a:pt x="1613547" y="0"/>
                        </a:cubicBezTo>
                        <a:cubicBezTo>
                          <a:pt x="1749998" y="-13939"/>
                          <a:pt x="1836491" y="5148"/>
                          <a:pt x="2047456" y="0"/>
                        </a:cubicBezTo>
                        <a:cubicBezTo>
                          <a:pt x="2258421" y="-5148"/>
                          <a:pt x="2269750" y="11385"/>
                          <a:pt x="2427126" y="0"/>
                        </a:cubicBezTo>
                        <a:cubicBezTo>
                          <a:pt x="2584502" y="-11385"/>
                          <a:pt x="2655452" y="51788"/>
                          <a:pt x="2861035" y="0"/>
                        </a:cubicBezTo>
                        <a:cubicBezTo>
                          <a:pt x="3066618" y="-51788"/>
                          <a:pt x="3295987" y="8501"/>
                          <a:pt x="3457660" y="0"/>
                        </a:cubicBezTo>
                        <a:cubicBezTo>
                          <a:pt x="3619333" y="-8501"/>
                          <a:pt x="3752582" y="40339"/>
                          <a:pt x="3891569" y="0"/>
                        </a:cubicBezTo>
                        <a:cubicBezTo>
                          <a:pt x="4030556" y="-40339"/>
                          <a:pt x="4104163" y="12444"/>
                          <a:pt x="4271239" y="0"/>
                        </a:cubicBezTo>
                        <a:cubicBezTo>
                          <a:pt x="4438315" y="-12444"/>
                          <a:pt x="4510670" y="15143"/>
                          <a:pt x="4705148" y="0"/>
                        </a:cubicBezTo>
                        <a:cubicBezTo>
                          <a:pt x="4899626" y="-15143"/>
                          <a:pt x="5139902" y="30474"/>
                          <a:pt x="5572966" y="0"/>
                        </a:cubicBezTo>
                        <a:cubicBezTo>
                          <a:pt x="5649702" y="673"/>
                          <a:pt x="5733410" y="78667"/>
                          <a:pt x="5722070" y="149104"/>
                        </a:cubicBezTo>
                        <a:cubicBezTo>
                          <a:pt x="5755473" y="416042"/>
                          <a:pt x="5685439" y="464440"/>
                          <a:pt x="5722070" y="745504"/>
                        </a:cubicBezTo>
                        <a:cubicBezTo>
                          <a:pt x="5715906" y="816842"/>
                          <a:pt x="5647006" y="898469"/>
                          <a:pt x="5572966" y="894608"/>
                        </a:cubicBezTo>
                        <a:cubicBezTo>
                          <a:pt x="5387029" y="908676"/>
                          <a:pt x="5382676" y="875889"/>
                          <a:pt x="5193296" y="894608"/>
                        </a:cubicBezTo>
                        <a:cubicBezTo>
                          <a:pt x="5003916" y="913327"/>
                          <a:pt x="4919559" y="887623"/>
                          <a:pt x="4705148" y="894608"/>
                        </a:cubicBezTo>
                        <a:cubicBezTo>
                          <a:pt x="4490737" y="901593"/>
                          <a:pt x="4348597" y="831813"/>
                          <a:pt x="4108523" y="894608"/>
                        </a:cubicBezTo>
                        <a:cubicBezTo>
                          <a:pt x="3868450" y="957403"/>
                          <a:pt x="3858687" y="886521"/>
                          <a:pt x="3674614" y="894608"/>
                        </a:cubicBezTo>
                        <a:cubicBezTo>
                          <a:pt x="3490541" y="902695"/>
                          <a:pt x="3369062" y="867340"/>
                          <a:pt x="3132228" y="894608"/>
                        </a:cubicBezTo>
                        <a:cubicBezTo>
                          <a:pt x="2895394" y="921876"/>
                          <a:pt x="2833819" y="860203"/>
                          <a:pt x="2752558" y="894608"/>
                        </a:cubicBezTo>
                        <a:cubicBezTo>
                          <a:pt x="2671297" y="929013"/>
                          <a:pt x="2324655" y="846613"/>
                          <a:pt x="2101694" y="894608"/>
                        </a:cubicBezTo>
                        <a:cubicBezTo>
                          <a:pt x="1878733" y="942603"/>
                          <a:pt x="1828627" y="862083"/>
                          <a:pt x="1559308" y="894608"/>
                        </a:cubicBezTo>
                        <a:cubicBezTo>
                          <a:pt x="1289989" y="927133"/>
                          <a:pt x="1189134" y="894011"/>
                          <a:pt x="908445" y="894608"/>
                        </a:cubicBezTo>
                        <a:cubicBezTo>
                          <a:pt x="627756" y="895205"/>
                          <a:pt x="399220" y="818767"/>
                          <a:pt x="149104" y="894608"/>
                        </a:cubicBezTo>
                        <a:cubicBezTo>
                          <a:pt x="53265" y="880152"/>
                          <a:pt x="9672" y="835640"/>
                          <a:pt x="0" y="745504"/>
                        </a:cubicBezTo>
                        <a:cubicBezTo>
                          <a:pt x="-13454" y="569121"/>
                          <a:pt x="30681" y="307177"/>
                          <a:pt x="0" y="149104"/>
                        </a:cubicBezTo>
                        <a:close/>
                      </a:path>
                      <a:path w="5722070" h="894608" stroke="0" extrusionOk="0">
                        <a:moveTo>
                          <a:pt x="0" y="149104"/>
                        </a:moveTo>
                        <a:cubicBezTo>
                          <a:pt x="-3855" y="64378"/>
                          <a:pt x="48724" y="6768"/>
                          <a:pt x="149104" y="0"/>
                        </a:cubicBezTo>
                        <a:cubicBezTo>
                          <a:pt x="425241" y="-54656"/>
                          <a:pt x="486493" y="26273"/>
                          <a:pt x="799967" y="0"/>
                        </a:cubicBezTo>
                        <a:cubicBezTo>
                          <a:pt x="1113441" y="-26273"/>
                          <a:pt x="1107199" y="10075"/>
                          <a:pt x="1288115" y="0"/>
                        </a:cubicBezTo>
                        <a:cubicBezTo>
                          <a:pt x="1469031" y="-10075"/>
                          <a:pt x="1520639" y="15348"/>
                          <a:pt x="1722024" y="0"/>
                        </a:cubicBezTo>
                        <a:cubicBezTo>
                          <a:pt x="1923409" y="-15348"/>
                          <a:pt x="2133599" y="71447"/>
                          <a:pt x="2318649" y="0"/>
                        </a:cubicBezTo>
                        <a:cubicBezTo>
                          <a:pt x="2503700" y="-71447"/>
                          <a:pt x="2680365" y="46916"/>
                          <a:pt x="2806796" y="0"/>
                        </a:cubicBezTo>
                        <a:cubicBezTo>
                          <a:pt x="2933227" y="-46916"/>
                          <a:pt x="3325177" y="19605"/>
                          <a:pt x="3457660" y="0"/>
                        </a:cubicBezTo>
                        <a:cubicBezTo>
                          <a:pt x="3590143" y="-19605"/>
                          <a:pt x="3723167" y="41685"/>
                          <a:pt x="3891569" y="0"/>
                        </a:cubicBezTo>
                        <a:cubicBezTo>
                          <a:pt x="4059971" y="-41685"/>
                          <a:pt x="4319475" y="59793"/>
                          <a:pt x="4542432" y="0"/>
                        </a:cubicBezTo>
                        <a:cubicBezTo>
                          <a:pt x="4765389" y="-59793"/>
                          <a:pt x="4776339" y="27622"/>
                          <a:pt x="4922103" y="0"/>
                        </a:cubicBezTo>
                        <a:cubicBezTo>
                          <a:pt x="5067867" y="-27622"/>
                          <a:pt x="5275473" y="8260"/>
                          <a:pt x="5572966" y="0"/>
                        </a:cubicBezTo>
                        <a:cubicBezTo>
                          <a:pt x="5664565" y="13771"/>
                          <a:pt x="5723261" y="79089"/>
                          <a:pt x="5722070" y="149104"/>
                        </a:cubicBezTo>
                        <a:cubicBezTo>
                          <a:pt x="5773725" y="383520"/>
                          <a:pt x="5719506" y="616434"/>
                          <a:pt x="5722070" y="745504"/>
                        </a:cubicBezTo>
                        <a:cubicBezTo>
                          <a:pt x="5729025" y="819218"/>
                          <a:pt x="5647002" y="891395"/>
                          <a:pt x="5572966" y="894608"/>
                        </a:cubicBezTo>
                        <a:cubicBezTo>
                          <a:pt x="5436095" y="913634"/>
                          <a:pt x="5200432" y="865539"/>
                          <a:pt x="5030580" y="894608"/>
                        </a:cubicBezTo>
                        <a:cubicBezTo>
                          <a:pt x="4860728" y="923677"/>
                          <a:pt x="4552434" y="853148"/>
                          <a:pt x="4379716" y="894608"/>
                        </a:cubicBezTo>
                        <a:cubicBezTo>
                          <a:pt x="4206998" y="936068"/>
                          <a:pt x="3962681" y="871883"/>
                          <a:pt x="3837330" y="894608"/>
                        </a:cubicBezTo>
                        <a:cubicBezTo>
                          <a:pt x="3711979" y="917333"/>
                          <a:pt x="3565507" y="854177"/>
                          <a:pt x="3457660" y="894608"/>
                        </a:cubicBezTo>
                        <a:cubicBezTo>
                          <a:pt x="3349813" y="935039"/>
                          <a:pt x="3153925" y="863678"/>
                          <a:pt x="3023751" y="894608"/>
                        </a:cubicBezTo>
                        <a:cubicBezTo>
                          <a:pt x="2893577" y="925538"/>
                          <a:pt x="2694442" y="832454"/>
                          <a:pt x="2372887" y="894608"/>
                        </a:cubicBezTo>
                        <a:cubicBezTo>
                          <a:pt x="2051332" y="956762"/>
                          <a:pt x="1974032" y="851113"/>
                          <a:pt x="1830501" y="894608"/>
                        </a:cubicBezTo>
                        <a:cubicBezTo>
                          <a:pt x="1686970" y="938103"/>
                          <a:pt x="1509556" y="858115"/>
                          <a:pt x="1396592" y="894608"/>
                        </a:cubicBezTo>
                        <a:cubicBezTo>
                          <a:pt x="1283628" y="931101"/>
                          <a:pt x="1010173" y="849016"/>
                          <a:pt x="854206" y="894608"/>
                        </a:cubicBezTo>
                        <a:cubicBezTo>
                          <a:pt x="698239" y="940200"/>
                          <a:pt x="309864" y="843560"/>
                          <a:pt x="149104" y="894608"/>
                        </a:cubicBezTo>
                        <a:cubicBezTo>
                          <a:pt x="68058" y="890602"/>
                          <a:pt x="4176" y="832367"/>
                          <a:pt x="0" y="745504"/>
                        </a:cubicBezTo>
                        <a:cubicBezTo>
                          <a:pt x="-43439" y="572414"/>
                          <a:pt x="44173" y="291614"/>
                          <a:pt x="0" y="1491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Store Data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7452CB1-5883-4404-BF65-77077F774162}"/>
              </a:ext>
            </a:extLst>
          </p:cNvPr>
          <p:cNvSpPr txBox="1"/>
          <p:nvPr/>
        </p:nvSpPr>
        <p:spPr>
          <a:xfrm>
            <a:off x="10652328" y="6264731"/>
            <a:ext cx="81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… …</a:t>
            </a:r>
          </a:p>
        </p:txBody>
      </p:sp>
      <p:sp>
        <p:nvSpPr>
          <p:cNvPr id="86" name="Speech Bubble: Rectangle with Corners Rounded 85">
            <a:extLst>
              <a:ext uri="{FF2B5EF4-FFF2-40B4-BE49-F238E27FC236}">
                <a16:creationId xmlns:a16="http://schemas.microsoft.com/office/drawing/2014/main" id="{C1014AE5-D7FF-49E2-80AD-64AAD6D10F8B}"/>
              </a:ext>
            </a:extLst>
          </p:cNvPr>
          <p:cNvSpPr/>
          <p:nvPr/>
        </p:nvSpPr>
        <p:spPr>
          <a:xfrm>
            <a:off x="11049525" y="2417241"/>
            <a:ext cx="2475781" cy="726801"/>
          </a:xfrm>
          <a:prstGeom prst="wedgeRoundRectCallout">
            <a:avLst>
              <a:gd name="adj1" fmla="val -37744"/>
              <a:gd name="adj2" fmla="val 7945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DSPs number determines the </a:t>
            </a:r>
            <a:r>
              <a:rPr lang="en-US" sz="1600" b="1" dirty="0"/>
              <a:t>maximum parallelism</a:t>
            </a:r>
          </a:p>
        </p:txBody>
      </p:sp>
    </p:spTree>
    <p:extLst>
      <p:ext uri="{BB962C8B-B14F-4D97-AF65-F5344CB8AC3E}">
        <p14:creationId xmlns:p14="http://schemas.microsoft.com/office/powerpoint/2010/main" val="2822374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9" grpId="0"/>
      <p:bldP spid="28" grpId="0" animBg="1"/>
      <p:bldP spid="31" grpId="0" animBg="1"/>
      <p:bldP spid="38" grpId="0" animBg="1"/>
      <p:bldP spid="40" grpId="0" animBg="1"/>
      <p:bldP spid="42" grpId="0" animBg="1"/>
      <p:bldP spid="45" grpId="0" animBg="1"/>
      <p:bldP spid="46" grpId="0" animBg="1"/>
      <p:bldP spid="47" grpId="0" animBg="1"/>
      <p:bldP spid="49" grpId="0" animBg="1"/>
      <p:bldP spid="56" grpId="0"/>
      <p:bldP spid="58" grpId="0"/>
      <p:bldP spid="60" grpId="0"/>
      <p:bldP spid="62" grpId="0"/>
      <p:bldP spid="67" grpId="0"/>
      <p:bldP spid="70" grpId="0" animBg="1"/>
      <p:bldP spid="72" grpId="0"/>
      <p:bldP spid="80" grpId="0" animBg="1"/>
      <p:bldP spid="85" grpId="0"/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249685A-C7E7-48F5-855E-A9C097A2811B}"/>
              </a:ext>
            </a:extLst>
          </p:cNvPr>
          <p:cNvSpPr/>
          <p:nvPr/>
        </p:nvSpPr>
        <p:spPr>
          <a:xfrm>
            <a:off x="7399690" y="4524865"/>
            <a:ext cx="5053311" cy="1665559"/>
          </a:xfrm>
          <a:prstGeom prst="roundRect">
            <a:avLst>
              <a:gd name="adj" fmla="val 874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CA1118-4C5F-447D-BCCC-949755B2E98B}"/>
                  </a:ext>
                </a:extLst>
              </p:cNvPr>
              <p:cNvSpPr txBox="1"/>
              <p:nvPr/>
            </p:nvSpPr>
            <p:spPr>
              <a:xfrm>
                <a:off x="7472400" y="2819116"/>
                <a:ext cx="4809860" cy="3371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b="1" dirty="0"/>
                  <a:t>Data reuse optimization</a:t>
                </a:r>
              </a:p>
              <a:p>
                <a:pPr marL="852015" lvl="1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𝐶𝑇𝐶</m:t>
                    </m:r>
                  </m:oMath>
                </a14:m>
                <a:r>
                  <a:rPr lang="en-US" dirty="0"/>
                  <a:t> ↑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b="1" dirty="0"/>
                  <a:t>DNN model compression</a:t>
                </a:r>
              </a:p>
              <a:p>
                <a:pPr marL="852015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Including quantization, pruning, etc.</a:t>
                </a:r>
              </a:p>
              <a:p>
                <a:pPr marL="852015" lvl="1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𝑃𝑒𝑟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</m:oMath>
                </a14:m>
                <a:r>
                  <a:rPr lang="en-US" dirty="0"/>
                  <a:t> ↑,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𝐶𝑇𝐶</m:t>
                    </m:r>
                  </m:oMath>
                </a14:m>
                <a:r>
                  <a:rPr lang="en-US" dirty="0"/>
                  <a:t> ↑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b="1" dirty="0"/>
                  <a:t>Fast convolution algorithms*</a:t>
                </a:r>
              </a:p>
              <a:p>
                <a:pPr marL="852015" lvl="1" indent="-342900">
                  <a:buFont typeface="Courier New" panose="02070309020205020404" pitchFamily="49" charset="0"/>
                  <a:buChar char="o"/>
                </a:pPr>
                <a:r>
                  <a:rPr lang="en-US" b="0" dirty="0">
                    <a:ea typeface="Cambria Math" panose="02040503050406030204" pitchFamily="18" charset="0"/>
                  </a:rPr>
                  <a:t>Including </a:t>
                </a:r>
                <a:r>
                  <a:rPr lang="en-US" dirty="0">
                    <a:ea typeface="Cambria Math" panose="02040503050406030204" pitchFamily="18" charset="0"/>
                  </a:rPr>
                  <a:t>Winograd</a:t>
                </a:r>
                <a:r>
                  <a:rPr lang="en-US" b="0" dirty="0">
                    <a:ea typeface="Cambria Math" panose="02040503050406030204" pitchFamily="18" charset="0"/>
                  </a:rPr>
                  <a:t>, FFT, etc.</a:t>
                </a:r>
              </a:p>
              <a:p>
                <a:pPr marL="852015" lvl="1" indent="-342900">
                  <a:buFont typeface="Courier New" panose="02070309020205020404" pitchFamily="49" charset="0"/>
                  <a:buChar char="o"/>
                </a:pPr>
                <a:r>
                  <a:rPr lang="en-US" b="0" dirty="0">
                    <a:ea typeface="Cambria Math" panose="02040503050406030204" pitchFamily="18" charset="0"/>
                  </a:rPr>
                  <a:t>Reduce the arithmetic complexity of</a:t>
                </a:r>
                <a:r>
                  <a:rPr lang="en-US" dirty="0">
                    <a:ea typeface="Cambria Math" panose="02040503050406030204" pitchFamily="18" charset="0"/>
                  </a:rPr>
                  <a:t> CONV by </a:t>
                </a:r>
                <a:r>
                  <a:rPr lang="en-US" b="1" dirty="0">
                    <a:ea typeface="Cambria Math" panose="02040503050406030204" pitchFamily="18" charset="0"/>
                  </a:rPr>
                  <a:t>2.25x - 4x</a:t>
                </a:r>
                <a:r>
                  <a:rPr lang="en-US" dirty="0">
                    <a:ea typeface="Cambria Math" panose="02040503050406030204" pitchFamily="18" charset="0"/>
                  </a:rPr>
                  <a:t> (for Winograd)</a:t>
                </a:r>
                <a:endParaRPr lang="en-US" b="0" dirty="0">
                  <a:ea typeface="Cambria Math" panose="02040503050406030204" pitchFamily="18" charset="0"/>
                </a:endParaRPr>
              </a:p>
              <a:p>
                <a:pPr marL="852015" lvl="1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𝑃𝑒𝑟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</m:oMath>
                </a14:m>
                <a:r>
                  <a:rPr lang="en-US" dirty="0"/>
                  <a:t> ↑,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𝐶𝑇𝐶</m:t>
                    </m:r>
                  </m:oMath>
                </a14:m>
                <a:r>
                  <a:rPr lang="en-US" dirty="0"/>
                  <a:t> ↓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CA1118-4C5F-447D-BCCC-949755B2E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400" y="2819116"/>
                <a:ext cx="4809860" cy="3371308"/>
              </a:xfrm>
              <a:prstGeom prst="rect">
                <a:avLst/>
              </a:prstGeom>
              <a:blipFill>
                <a:blip r:embed="rId2"/>
                <a:stretch>
                  <a:fillRect l="-1141" t="-904" r="-760" b="-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E3C73-0FCE-4910-808F-FB118AA1B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DNN Accelerators on FPGAs: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84BBB-9143-46BB-8048-A7BC6AF8F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6B5A58-08C5-4A85-889D-0FCA374D974E}"/>
                  </a:ext>
                </a:extLst>
              </p:cNvPr>
              <p:cNvSpPr txBox="1"/>
              <p:nvPr/>
            </p:nvSpPr>
            <p:spPr>
              <a:xfrm>
                <a:off x="610626" y="1508289"/>
                <a:ext cx="10885288" cy="731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Rooline model: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𝑃𝑒𝑟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𝑎𝑐h𝑖𝑒𝑣𝑎𝑏𝑙𝑒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𝐶𝑇𝐶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𝐵𝑎𝑛𝑑𝑤𝑖𝑑𝑡h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𝑃𝑒𝑟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𝐶𝑇𝐶</m:t>
                    </m:r>
                  </m:oMath>
                </a14:m>
                <a:r>
                  <a:rPr lang="en-US" dirty="0"/>
                  <a:t> denotes computation-to-communication ratio,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𝐵𝑎𝑛𝑑𝑤𝑖𝑑𝑡h</m:t>
                    </m:r>
                  </m:oMath>
                </a14:m>
                <a:r>
                  <a:rPr lang="en-US" dirty="0"/>
                  <a:t> denotes external memory bandwidth.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6B5A58-08C5-4A85-889D-0FCA374D9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26" y="1508289"/>
                <a:ext cx="10885288" cy="731547"/>
              </a:xfrm>
              <a:prstGeom prst="rect">
                <a:avLst/>
              </a:prstGeom>
              <a:blipFill>
                <a:blip r:embed="rId3"/>
                <a:stretch>
                  <a:fillRect l="-560" t="-3333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785E3E-AF91-4E10-8787-2AE34E1ECAD3}"/>
              </a:ext>
            </a:extLst>
          </p:cNvPr>
          <p:cNvCxnSpPr>
            <a:cxnSpLocks/>
          </p:cNvCxnSpPr>
          <p:nvPr/>
        </p:nvCxnSpPr>
        <p:spPr>
          <a:xfrm>
            <a:off x="1140471" y="5662527"/>
            <a:ext cx="5627975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1BBB4E-FD04-4BF9-8AC8-E17E0F2E9FFF}"/>
              </a:ext>
            </a:extLst>
          </p:cNvPr>
          <p:cNvCxnSpPr>
            <a:cxnSpLocks/>
          </p:cNvCxnSpPr>
          <p:nvPr/>
        </p:nvCxnSpPr>
        <p:spPr>
          <a:xfrm flipV="1">
            <a:off x="1140471" y="2762056"/>
            <a:ext cx="0" cy="2900471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D8F0516-A887-4354-9804-65692A5E4943}"/>
              </a:ext>
            </a:extLst>
          </p:cNvPr>
          <p:cNvSpPr txBox="1"/>
          <p:nvPr/>
        </p:nvSpPr>
        <p:spPr>
          <a:xfrm>
            <a:off x="1957724" y="6138140"/>
            <a:ext cx="36076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Layer </a:t>
            </a:r>
            <a:r>
              <a:rPr lang="en-US" b="1" i="1" dirty="0">
                <a:solidFill>
                  <a:schemeClr val="accent1"/>
                </a:solidFill>
              </a:rPr>
              <a:t>A</a:t>
            </a:r>
            <a:r>
              <a:rPr lang="en-US" dirty="0"/>
              <a:t> is memory-bounded</a:t>
            </a:r>
          </a:p>
          <a:p>
            <a:r>
              <a:rPr lang="en-US" dirty="0"/>
              <a:t>Layer </a:t>
            </a:r>
            <a:r>
              <a:rPr lang="en-US" b="1" i="1" dirty="0">
                <a:solidFill>
                  <a:schemeClr val="accent6"/>
                </a:solidFill>
              </a:rPr>
              <a:t>B</a:t>
            </a:r>
            <a:r>
              <a:rPr lang="en-US" dirty="0"/>
              <a:t> is computation-bounded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1F2079-D1AE-4EA7-97F7-ED0C6C36ED4E}"/>
              </a:ext>
            </a:extLst>
          </p:cNvPr>
          <p:cNvSpPr txBox="1"/>
          <p:nvPr/>
        </p:nvSpPr>
        <p:spPr>
          <a:xfrm>
            <a:off x="5938891" y="5293195"/>
            <a:ext cx="82955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CTC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10DF1F-A8B9-443B-A4C4-1D9F7172D5E3}"/>
              </a:ext>
            </a:extLst>
          </p:cNvPr>
          <p:cNvSpPr txBox="1"/>
          <p:nvPr/>
        </p:nvSpPr>
        <p:spPr>
          <a:xfrm rot="16200000">
            <a:off x="-109424" y="3642619"/>
            <a:ext cx="2130459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Performance (GOPS)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7A4FDE-D299-47BC-B5C3-8E0488E6BAA9}"/>
              </a:ext>
            </a:extLst>
          </p:cNvPr>
          <p:cNvCxnSpPr/>
          <p:nvPr/>
        </p:nvCxnSpPr>
        <p:spPr>
          <a:xfrm flipV="1">
            <a:off x="1140472" y="4223211"/>
            <a:ext cx="1876104" cy="1439316"/>
          </a:xfrm>
          <a:prstGeom prst="line">
            <a:avLst/>
          </a:prstGeom>
          <a:ln w="381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C7AA51-D60E-4A63-9F52-C185FD04F8DE}"/>
              </a:ext>
            </a:extLst>
          </p:cNvPr>
          <p:cNvCxnSpPr>
            <a:cxnSpLocks/>
          </p:cNvCxnSpPr>
          <p:nvPr/>
        </p:nvCxnSpPr>
        <p:spPr>
          <a:xfrm>
            <a:off x="3016576" y="4223211"/>
            <a:ext cx="3619894" cy="0"/>
          </a:xfrm>
          <a:prstGeom prst="line">
            <a:avLst/>
          </a:prstGeom>
          <a:ln w="381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A286A7-C8C5-44F6-8343-F8E824B1CDE8}"/>
              </a:ext>
            </a:extLst>
          </p:cNvPr>
          <p:cNvCxnSpPr/>
          <p:nvPr/>
        </p:nvCxnSpPr>
        <p:spPr>
          <a:xfrm flipV="1">
            <a:off x="3016576" y="2783894"/>
            <a:ext cx="1876104" cy="1439316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09F4DA0-6984-41B7-9310-0742A07F0FA2}"/>
              </a:ext>
            </a:extLst>
          </p:cNvPr>
          <p:cNvCxnSpPr>
            <a:cxnSpLocks/>
          </p:cNvCxnSpPr>
          <p:nvPr/>
        </p:nvCxnSpPr>
        <p:spPr>
          <a:xfrm>
            <a:off x="4892680" y="2783894"/>
            <a:ext cx="1743790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A5CEC45-6F44-47D0-B96D-6B12C11A887D}"/>
                  </a:ext>
                </a:extLst>
              </p:cNvPr>
              <p:cNvSpPr txBox="1"/>
              <p:nvPr/>
            </p:nvSpPr>
            <p:spPr>
              <a:xfrm>
                <a:off x="5758266" y="3788521"/>
                <a:ext cx="1104312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𝑃𝑒𝑟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A5CEC45-6F44-47D0-B96D-6B12C11A8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266" y="3788521"/>
                <a:ext cx="1104312" cy="423770"/>
              </a:xfrm>
              <a:prstGeom prst="rect">
                <a:avLst/>
              </a:prstGeom>
              <a:blipFill>
                <a:blip r:embed="rId4"/>
                <a:stretch>
                  <a:fillRect r="-331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D97741-3261-42CD-AE03-F708FBE090E0}"/>
                  </a:ext>
                </a:extLst>
              </p:cNvPr>
              <p:cNvSpPr txBox="1"/>
              <p:nvPr/>
            </p:nvSpPr>
            <p:spPr>
              <a:xfrm>
                <a:off x="5758266" y="2338285"/>
                <a:ext cx="1104312" cy="431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𝑃𝑒𝑟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𝑝𝑒𝑎𝑘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D97741-3261-42CD-AE03-F708FBE09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266" y="2338285"/>
                <a:ext cx="1104312" cy="431849"/>
              </a:xfrm>
              <a:prstGeom prst="rect">
                <a:avLst/>
              </a:prstGeom>
              <a:blipFill>
                <a:blip r:embed="rId5"/>
                <a:stretch>
                  <a:fillRect r="-331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A5E2CF71-8861-4B02-B176-83348368C25F}"/>
              </a:ext>
            </a:extLst>
          </p:cNvPr>
          <p:cNvSpPr/>
          <p:nvPr/>
        </p:nvSpPr>
        <p:spPr>
          <a:xfrm>
            <a:off x="1664850" y="5106636"/>
            <a:ext cx="170885" cy="1708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7962E3-6C69-4BA2-A8AE-9307398B9D5E}"/>
              </a:ext>
            </a:extLst>
          </p:cNvPr>
          <p:cNvSpPr txBox="1"/>
          <p:nvPr/>
        </p:nvSpPr>
        <p:spPr>
          <a:xfrm>
            <a:off x="1754724" y="5196868"/>
            <a:ext cx="395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03A5F63-9D97-42E9-8111-205431CCF24D}"/>
              </a:ext>
            </a:extLst>
          </p:cNvPr>
          <p:cNvSpPr/>
          <p:nvPr/>
        </p:nvSpPr>
        <p:spPr>
          <a:xfrm>
            <a:off x="5083974" y="4137767"/>
            <a:ext cx="170885" cy="17088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7D3B90-A5A3-4D06-8309-2B99F1468A2C}"/>
              </a:ext>
            </a:extLst>
          </p:cNvPr>
          <p:cNvSpPr txBox="1"/>
          <p:nvPr/>
        </p:nvSpPr>
        <p:spPr>
          <a:xfrm>
            <a:off x="5169416" y="4223209"/>
            <a:ext cx="395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accent6"/>
                </a:solidFill>
              </a:rPr>
              <a:t>B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675BD0F-F7C1-4276-800A-948AD23DDAB4}"/>
              </a:ext>
            </a:extLst>
          </p:cNvPr>
          <p:cNvSpPr/>
          <p:nvPr/>
        </p:nvSpPr>
        <p:spPr>
          <a:xfrm>
            <a:off x="2618124" y="4384230"/>
            <a:ext cx="170885" cy="1708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9675B0-2F5E-4229-A5C4-AECFA2D8B00A}"/>
              </a:ext>
            </a:extLst>
          </p:cNvPr>
          <p:cNvSpPr txBox="1"/>
          <p:nvPr/>
        </p:nvSpPr>
        <p:spPr>
          <a:xfrm>
            <a:off x="2707998" y="4474462"/>
            <a:ext cx="395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A’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AB85141-E795-4C0D-8264-17619A6D9EFD}"/>
              </a:ext>
            </a:extLst>
          </p:cNvPr>
          <p:cNvSpPr/>
          <p:nvPr/>
        </p:nvSpPr>
        <p:spPr>
          <a:xfrm>
            <a:off x="5080164" y="2698452"/>
            <a:ext cx="170885" cy="17088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D81C7F-E477-4B42-B5B0-E5F3836A2D69}"/>
              </a:ext>
            </a:extLst>
          </p:cNvPr>
          <p:cNvSpPr txBox="1"/>
          <p:nvPr/>
        </p:nvSpPr>
        <p:spPr>
          <a:xfrm>
            <a:off x="5165606" y="2783894"/>
            <a:ext cx="395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accent6"/>
                </a:solidFill>
              </a:rPr>
              <a:t>B’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5C7C278-AA2C-4BF0-BE46-60E6FDA9F67B}"/>
              </a:ext>
            </a:extLst>
          </p:cNvPr>
          <p:cNvCxnSpPr>
            <a:cxnSpLocks/>
          </p:cNvCxnSpPr>
          <p:nvPr/>
        </p:nvCxnSpPr>
        <p:spPr>
          <a:xfrm flipH="1">
            <a:off x="1754724" y="3648173"/>
            <a:ext cx="8495" cy="201435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70D6C43-BDA0-41F5-9503-B734833AD994}"/>
              </a:ext>
            </a:extLst>
          </p:cNvPr>
          <p:cNvCxnSpPr>
            <a:cxnSpLocks/>
          </p:cNvCxnSpPr>
          <p:nvPr/>
        </p:nvCxnSpPr>
        <p:spPr>
          <a:xfrm flipH="1">
            <a:off x="2708252" y="3648173"/>
            <a:ext cx="8495" cy="201435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5D5E226-0661-4EDF-ACCD-154D797C5DF6}"/>
              </a:ext>
            </a:extLst>
          </p:cNvPr>
          <p:cNvCxnSpPr>
            <a:cxnSpLocks/>
          </p:cNvCxnSpPr>
          <p:nvPr/>
        </p:nvCxnSpPr>
        <p:spPr>
          <a:xfrm>
            <a:off x="1743674" y="4000406"/>
            <a:ext cx="973073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35D585B-CB43-4914-9852-B2C22D0A634F}"/>
              </a:ext>
            </a:extLst>
          </p:cNvPr>
          <p:cNvCxnSpPr>
            <a:cxnSpLocks/>
          </p:cNvCxnSpPr>
          <p:nvPr/>
        </p:nvCxnSpPr>
        <p:spPr>
          <a:xfrm flipV="1">
            <a:off x="5714659" y="2770134"/>
            <a:ext cx="0" cy="1453075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2763A8B-C5BC-4AB8-9E0C-7CC98CF4A013}"/>
                  </a:ext>
                </a:extLst>
              </p:cNvPr>
              <p:cNvSpPr txBox="1"/>
              <p:nvPr/>
            </p:nvSpPr>
            <p:spPr>
              <a:xfrm>
                <a:off x="1347606" y="5686572"/>
                <a:ext cx="79213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2763A8B-C5BC-4AB8-9E0C-7CC98CF4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606" y="5686572"/>
                <a:ext cx="792136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0FC2D34-5530-4C43-9572-CB94726267EF}"/>
                  </a:ext>
                </a:extLst>
              </p:cNvPr>
              <p:cNvSpPr txBox="1"/>
              <p:nvPr/>
            </p:nvSpPr>
            <p:spPr>
              <a:xfrm>
                <a:off x="2320679" y="5686572"/>
                <a:ext cx="79213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𝐶𝑇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0FC2D34-5530-4C43-9572-CB9472626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679" y="5686572"/>
                <a:ext cx="792136" cy="400110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0F16F858-EA16-4692-AA3E-0629232B627C}"/>
              </a:ext>
            </a:extLst>
          </p:cNvPr>
          <p:cNvSpPr txBox="1"/>
          <p:nvPr/>
        </p:nvSpPr>
        <p:spPr>
          <a:xfrm>
            <a:off x="1363213" y="7233627"/>
            <a:ext cx="94915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 Source: L. Andrew et al. Fast algorithms for convolutional neural networks, in </a:t>
            </a:r>
            <a:r>
              <a:rPr lang="en-US" sz="1100" i="1" dirty="0">
                <a:solidFill>
                  <a:schemeClr val="bg1"/>
                </a:solidFill>
              </a:rPr>
              <a:t>CVPR</a:t>
            </a:r>
            <a:r>
              <a:rPr lang="en-US" sz="1100" dirty="0">
                <a:solidFill>
                  <a:schemeClr val="bg1"/>
                </a:solidFill>
              </a:rPr>
              <a:t> 2016.</a:t>
            </a:r>
          </a:p>
        </p:txBody>
      </p:sp>
    </p:spTree>
    <p:extLst>
      <p:ext uri="{BB962C8B-B14F-4D97-AF65-F5344CB8AC3E}">
        <p14:creationId xmlns:p14="http://schemas.microsoft.com/office/powerpoint/2010/main" val="3793515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/>
      <p:bldP spid="19" grpId="0"/>
      <p:bldP spid="21" grpId="0"/>
      <p:bldP spid="34" grpId="0"/>
      <p:bldP spid="36" grpId="0"/>
      <p:bldP spid="39" grpId="0" animBg="1"/>
      <p:bldP spid="41" grpId="0"/>
      <p:bldP spid="43" grpId="0" animBg="1"/>
      <p:bldP spid="47" grpId="0"/>
      <p:bldP spid="49" grpId="0" animBg="1"/>
      <p:bldP spid="51" grpId="0"/>
      <p:bldP spid="53" grpId="0" animBg="1"/>
      <p:bldP spid="55" grpId="0"/>
      <p:bldP spid="66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3AE6BE-DED3-47C1-A1DC-8DFAD0F92C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7B2-526B-40A7-A047-F246C24D73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Challenges of Winograd-based DNN Accelerators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636B7-52B5-4C9A-8367-702E6C883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9693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D667B-1C77-4088-948E-AF42C78B5A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Winograd Fast Convolution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13D75-B5D2-44A5-9AC9-CAB5076D3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D7775C-D81C-4145-B835-B1A039A27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36" y="1570327"/>
            <a:ext cx="3530936" cy="53112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1A5EF6-68E2-46A1-91E4-B087E6054339}"/>
              </a:ext>
            </a:extLst>
          </p:cNvPr>
          <p:cNvSpPr txBox="1"/>
          <p:nvPr/>
        </p:nvSpPr>
        <p:spPr>
          <a:xfrm>
            <a:off x="4895882" y="2443711"/>
            <a:ext cx="764583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2.25x</a:t>
            </a:r>
            <a:r>
              <a:rPr lang="en-US" dirty="0"/>
              <a:t> lower computation complexity =&gt; </a:t>
            </a:r>
            <a:r>
              <a:rPr lang="en-US" b="1" dirty="0"/>
              <a:t>2.25x</a:t>
            </a:r>
            <a:r>
              <a:rPr lang="en-US" dirty="0"/>
              <a:t> peak performance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CONV in Spatial domain: 2x2x3x3=36 multiplications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EWMM in Winograd domain: 4x4=16 multiplications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1.78x</a:t>
            </a:r>
            <a:r>
              <a:rPr lang="en-US" dirty="0"/>
              <a:t> larger weight size =&gt; </a:t>
            </a:r>
            <a:r>
              <a:rPr lang="en-US" b="1" dirty="0"/>
              <a:t>0.56x</a:t>
            </a:r>
            <a:r>
              <a:rPr lang="en-US" dirty="0"/>
              <a:t> CTC ratio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Weight size in Spatial domain: 3x3=9</a:t>
            </a:r>
          </a:p>
          <a:p>
            <a:pPr marL="852015" lvl="1" indent="-342900">
              <a:buFont typeface="Courier New" panose="02070309020205020404" pitchFamily="49" charset="0"/>
              <a:buChar char="o"/>
            </a:pPr>
            <a:r>
              <a:rPr lang="en-US" dirty="0"/>
              <a:t>Weight size in Winograd domain: 4x4=16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2B4F8-723E-4EEF-BE08-8F2ABD3960A0}"/>
              </a:ext>
            </a:extLst>
          </p:cNvPr>
          <p:cNvSpPr txBox="1"/>
          <p:nvPr/>
        </p:nvSpPr>
        <p:spPr>
          <a:xfrm>
            <a:off x="4895884" y="1674426"/>
            <a:ext cx="2741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CONV in Spatial Domain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C0AB3A-5050-4712-B51A-62222F365EB9}"/>
              </a:ext>
            </a:extLst>
          </p:cNvPr>
          <p:cNvSpPr txBox="1"/>
          <p:nvPr/>
        </p:nvSpPr>
        <p:spPr>
          <a:xfrm>
            <a:off x="8512211" y="1522238"/>
            <a:ext cx="4029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EWMM in Winograd Domain</a:t>
            </a:r>
          </a:p>
          <a:p>
            <a:pPr algn="ctr"/>
            <a:r>
              <a:rPr lang="en-US" dirty="0"/>
              <a:t>(Element-wise matrix multiplication)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C80BF77-5389-4D37-A63C-895120290735}"/>
              </a:ext>
            </a:extLst>
          </p:cNvPr>
          <p:cNvSpPr/>
          <p:nvPr/>
        </p:nvSpPr>
        <p:spPr>
          <a:xfrm rot="16200000">
            <a:off x="7820347" y="1709512"/>
            <a:ext cx="509048" cy="329938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8D37B1D-C24C-490F-AAD6-2268F4D1AE5A}"/>
                  </a:ext>
                </a:extLst>
              </p:cNvPr>
              <p:cNvSpPr txBox="1"/>
              <p:nvPr/>
            </p:nvSpPr>
            <p:spPr>
              <a:xfrm>
                <a:off x="4895881" y="4750179"/>
                <a:ext cx="6878197" cy="2169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i="1" dirty="0"/>
                  <a:t>How about the domain transformation?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constant matrices</a:t>
                </a:r>
                <a:r>
                  <a:rPr lang="en-US" dirty="0"/>
                  <a:t> for domain transformation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Weight transformation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 )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will be calculated offline because weight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static after DNN training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Input and output transformations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 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( 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can be implemented with low cost LUTs rather than </a:t>
                </a:r>
                <a:r>
                  <a:rPr lang="en-US" b="1" dirty="0"/>
                  <a:t>DSPs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8D37B1D-C24C-490F-AAD6-2268F4D1A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881" y="4750179"/>
                <a:ext cx="6878197" cy="2169825"/>
              </a:xfrm>
              <a:prstGeom prst="rect">
                <a:avLst/>
              </a:prstGeom>
              <a:blipFill>
                <a:blip r:embed="rId3"/>
                <a:stretch>
                  <a:fillRect l="-798" t="-1404" r="-709" b="-4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7F55EC97-2E4B-4595-9148-DA18D70E4499}"/>
              </a:ext>
            </a:extLst>
          </p:cNvPr>
          <p:cNvSpPr/>
          <p:nvPr/>
        </p:nvSpPr>
        <p:spPr>
          <a:xfrm>
            <a:off x="1630244" y="1951348"/>
            <a:ext cx="641023" cy="641023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ED5600-E635-4AD0-A1E8-7F76C1D113DB}"/>
              </a:ext>
            </a:extLst>
          </p:cNvPr>
          <p:cNvSpPr/>
          <p:nvPr/>
        </p:nvSpPr>
        <p:spPr>
          <a:xfrm>
            <a:off x="1524519" y="3444055"/>
            <a:ext cx="853760" cy="853760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EBF1E3-8C92-44A3-A4F2-352BA661E2AB}"/>
              </a:ext>
            </a:extLst>
          </p:cNvPr>
          <p:cNvSpPr txBox="1"/>
          <p:nvPr/>
        </p:nvSpPr>
        <p:spPr>
          <a:xfrm>
            <a:off x="636348" y="2317539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3x3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B19971-4D2A-49FB-958F-BE0D913F00FB}"/>
              </a:ext>
            </a:extLst>
          </p:cNvPr>
          <p:cNvSpPr txBox="1"/>
          <p:nvPr/>
        </p:nvSpPr>
        <p:spPr>
          <a:xfrm>
            <a:off x="636348" y="3670880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4x4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DC75DBE4-2473-438C-B1B6-E44C4B3981E6}"/>
              </a:ext>
            </a:extLst>
          </p:cNvPr>
          <p:cNvSpPr/>
          <p:nvPr/>
        </p:nvSpPr>
        <p:spPr>
          <a:xfrm>
            <a:off x="767006" y="2795504"/>
            <a:ext cx="301658" cy="79752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3A5626-2843-4A48-9491-5F9AEAE84B38}"/>
              </a:ext>
            </a:extLst>
          </p:cNvPr>
          <p:cNvSpPr/>
          <p:nvPr/>
        </p:nvSpPr>
        <p:spPr>
          <a:xfrm>
            <a:off x="1524519" y="2878969"/>
            <a:ext cx="853760" cy="284514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040BA2-B603-4D27-A2F8-2C80857801F4}"/>
              </a:ext>
            </a:extLst>
          </p:cNvPr>
          <p:cNvSpPr/>
          <p:nvPr/>
        </p:nvSpPr>
        <p:spPr>
          <a:xfrm>
            <a:off x="3228430" y="2878969"/>
            <a:ext cx="853760" cy="284514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93AB69-436D-4976-9BA4-0FF36587D526}"/>
              </a:ext>
            </a:extLst>
          </p:cNvPr>
          <p:cNvSpPr/>
          <p:nvPr/>
        </p:nvSpPr>
        <p:spPr>
          <a:xfrm>
            <a:off x="2378279" y="5724873"/>
            <a:ext cx="853760" cy="284514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5EE9C5EC-2EAA-4A1B-9841-78B0D8B1AF2D}"/>
              </a:ext>
            </a:extLst>
          </p:cNvPr>
          <p:cNvSpPr/>
          <p:nvPr/>
        </p:nvSpPr>
        <p:spPr>
          <a:xfrm>
            <a:off x="11679810" y="5724873"/>
            <a:ext cx="1923069" cy="726801"/>
          </a:xfrm>
          <a:prstGeom prst="wedgeRoundRectCallout">
            <a:avLst>
              <a:gd name="adj1" fmla="val -40760"/>
              <a:gd name="adj2" fmla="val 7945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Will </a:t>
            </a:r>
            <a:r>
              <a:rPr lang="en-US" sz="1600" b="1" dirty="0"/>
              <a:t>not</a:t>
            </a:r>
            <a:r>
              <a:rPr lang="en-US" sz="1600" dirty="0"/>
              <a:t> impact the parallelism of PE</a:t>
            </a:r>
          </a:p>
        </p:txBody>
      </p:sp>
    </p:spTree>
    <p:extLst>
      <p:ext uri="{BB962C8B-B14F-4D97-AF65-F5344CB8AC3E}">
        <p14:creationId xmlns:p14="http://schemas.microsoft.com/office/powerpoint/2010/main" val="1709902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 animBg="1"/>
      <p:bldP spid="20" grpId="0" animBg="1"/>
      <p:bldP spid="20" grpId="1" animBg="1"/>
      <p:bldP spid="22" grpId="0" animBg="1"/>
      <p:bldP spid="22" grpId="1" animBg="1"/>
      <p:bldP spid="24" grpId="0"/>
      <p:bldP spid="24" grpId="1"/>
      <p:bldP spid="26" grpId="0"/>
      <p:bldP spid="26" grpId="1"/>
      <p:bldP spid="27" grpId="0" animBg="1"/>
      <p:bldP spid="27" grpId="1" animBg="1"/>
      <p:bldP spid="28" grpId="0" animBg="1"/>
      <p:bldP spid="30" grpId="0" animBg="1"/>
      <p:bldP spid="32" grpId="0" animBg="1"/>
      <p:bldP spid="35" grpId="0" animBg="1"/>
    </p:bldLst>
  </p:timing>
</p:sld>
</file>

<file path=ppt/theme/theme1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E-Grainger-Template-16X9.potx" id="{5A76633D-2A4A-49F5-B508-FFA82646E398}" vid="{F61B000C-3E84-479C-A50B-9B66D48A66BF}"/>
    </a:ext>
  </a:extLst>
</a:theme>
</file>

<file path=ppt/theme/theme2.xml><?xml version="1.0" encoding="utf-8"?>
<a:theme xmlns:a="http://schemas.openxmlformats.org/drawingml/2006/main" name="Content Slides - Blue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E-Grainger-Template-16X9.potx" id="{5A76633D-2A4A-49F5-B508-FFA82646E398}" vid="{181A2837-BB15-4817-9B44-DD34D296A9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ECE-Grainger-Template-16X9</Template>
  <TotalTime>4191</TotalTime>
  <Words>1885</Words>
  <Application>Microsoft Office PowerPoint</Application>
  <PresentationFormat>Custom</PresentationFormat>
  <Paragraphs>380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OfficinaSansITCStd Book</vt:lpstr>
      <vt:lpstr>Arial</vt:lpstr>
      <vt:lpstr>Arial Narrow</vt:lpstr>
      <vt:lpstr>Calibri</vt:lpstr>
      <vt:lpstr>Cambria Math</vt:lpstr>
      <vt:lpstr>Courier New</vt:lpstr>
      <vt:lpstr>Times New Roman</vt:lpstr>
      <vt:lpstr>Wingdings</vt:lpstr>
      <vt:lpstr>1_Cover Slide</vt:lpstr>
      <vt:lpstr>Content Slides - Blue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Ye, Hanchen</dc:creator>
  <cp:lastModifiedBy>Ye, Hanchen</cp:lastModifiedBy>
  <cp:revision>132</cp:revision>
  <cp:lastPrinted>2016-12-15T22:22:15Z</cp:lastPrinted>
  <dcterms:created xsi:type="dcterms:W3CDTF">2020-10-20T03:31:45Z</dcterms:created>
  <dcterms:modified xsi:type="dcterms:W3CDTF">2020-10-23T15:35:10Z</dcterms:modified>
</cp:coreProperties>
</file>